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Lst>
  <p:notesMasterIdLst>
    <p:notesMasterId r:id="rId10"/>
  </p:notesMasterIdLst>
  <p:sldSz cx="14630400" cy="8229600"/>
  <p:notesSz cx="8229600" cy="14630400"/>
  <p:embeddedFontLst>
    <p:embeddedFont>
      <p:font typeface="Prata"/>
      <p:regular r:id="rId15"/>
    </p:embeddedFont>
    <p:embeddedFont>
      <p:font typeface="Prata"/>
      <p:regular r:id="rId16"/>
    </p:embeddedFont>
    <p:embeddedFont>
      <p:font typeface="Raleway"/>
      <p:regular r:id="rId17"/>
    </p:embeddedFont>
    <p:embeddedFont>
      <p:font typeface="Raleway"/>
      <p:regular r:id="rId18"/>
    </p:embeddedFont>
    <p:embeddedFont>
      <p:font typeface="Raleway"/>
      <p:regular r:id="rId19"/>
    </p:embeddedFont>
    <p:embeddedFont>
      <p:font typeface="Raleway"/>
      <p:regular r:id="rId20"/>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notesMaster" Target="notesMasters/notesMaster1.xml"/><Relationship Id="rId11" Type="http://schemas.openxmlformats.org/officeDocument/2006/relationships/presProps" Target="presProps.xml"/><Relationship Id="rId12" Type="http://schemas.openxmlformats.org/officeDocument/2006/relationships/viewProps" Target="viewProps.xml"/><Relationship Id="rId13" Type="http://schemas.openxmlformats.org/officeDocument/2006/relationships/theme" Target="theme/theme1.xml"/><Relationship Id="rId14" Type="http://schemas.openxmlformats.org/officeDocument/2006/relationships/tableStyles" Target="tableStyles.xml"/><Relationship Id="rId15" Type="http://schemas.openxmlformats.org/officeDocument/2006/relationships/font" Target="fonts/font1.fntdata"/><Relationship Id="rId16" Type="http://schemas.openxmlformats.org/officeDocument/2006/relationships/font" Target="fonts/font2.fntdata"/><Relationship Id="rId17" Type="http://schemas.openxmlformats.org/officeDocument/2006/relationships/font" Target="fonts/font3.fntdata"/><Relationship Id="rId18" Type="http://schemas.openxmlformats.org/officeDocument/2006/relationships/font" Target="fonts/font4.fntdata"/><Relationship Id="rId19" Type="http://schemas.openxmlformats.org/officeDocument/2006/relationships/font" Target="fonts/font5.fntdata"/><Relationship Id="rId20"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B1C1D"/>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972628"/>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MINI ATM SYSTEM</a:t>
            </a:r>
            <a:endParaRPr lang="en-US" sz="4450" dirty="0"/>
          </a:p>
        </p:txBody>
      </p:sp>
      <p:sp>
        <p:nvSpPr>
          <p:cNvPr id="4" name="Text 1"/>
          <p:cNvSpPr/>
          <p:nvPr/>
        </p:nvSpPr>
        <p:spPr>
          <a:xfrm>
            <a:off x="793790" y="3021568"/>
            <a:ext cx="7556421"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(USING C LANGUAGE)</a:t>
            </a:r>
            <a:endParaRPr lang="en-US" sz="1750" dirty="0"/>
          </a:p>
        </p:txBody>
      </p:sp>
      <p:sp>
        <p:nvSpPr>
          <p:cNvPr id="5" name="Text 2"/>
          <p:cNvSpPr/>
          <p:nvPr/>
        </p:nvSpPr>
        <p:spPr>
          <a:xfrm>
            <a:off x="793790" y="3639622"/>
            <a:ext cx="75564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3"/>
          <p:cNvSpPr/>
          <p:nvPr/>
        </p:nvSpPr>
        <p:spPr>
          <a:xfrm>
            <a:off x="793790" y="4257675"/>
            <a:ext cx="7556421" cy="362903"/>
          </a:xfrm>
          <a:prstGeom prst="rect">
            <a:avLst/>
          </a:prstGeom>
          <a:noFill/>
          <a:ln/>
        </p:spPr>
        <p:txBody>
          <a:bodyPr wrap="non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                                                                                               </a:t>
            </a:r>
            <a:pPr indent="0" marL="0">
              <a:lnSpc>
                <a:spcPts val="2850"/>
              </a:lnSpc>
              <a:buNone/>
            </a:pPr>
            <a:r>
              <a:rPr lang="en-US" sz="1750" dirty="0">
                <a:solidFill>
                  <a:srgbClr val="CFCBBF"/>
                </a:solidFill>
                <a:latin typeface="Raleway" pitchFamily="34" charset="0"/>
                <a:ea typeface="Raleway" pitchFamily="34" charset="-122"/>
                <a:cs typeface="Raleway" pitchFamily="34" charset="-120"/>
              </a:rPr>
              <a:t> </a:t>
            </a:r>
            <a:pPr indent="0" marL="0">
              <a:lnSpc>
                <a:spcPts val="2850"/>
              </a:lnSpc>
              <a:buNone/>
            </a:pPr>
            <a:r>
              <a:rPr lang="en-US" sz="1750" b="1" dirty="0">
                <a:solidFill>
                  <a:srgbClr val="F4E883"/>
                </a:solidFill>
                <a:latin typeface="Raleway" pitchFamily="34" charset="0"/>
                <a:ea typeface="Raleway" pitchFamily="34" charset="-122"/>
                <a:cs typeface="Raleway" pitchFamily="34" charset="-120"/>
              </a:rPr>
              <a:t>PROJECT BY:</a:t>
            </a:r>
            <a:endParaRPr lang="en-US" sz="1750" dirty="0"/>
          </a:p>
        </p:txBody>
      </p:sp>
      <p:sp>
        <p:nvSpPr>
          <p:cNvPr id="7" name="Text 4"/>
          <p:cNvSpPr/>
          <p:nvPr/>
        </p:nvSpPr>
        <p:spPr>
          <a:xfrm>
            <a:off x="793790" y="4875728"/>
            <a:ext cx="7556421" cy="290274"/>
          </a:xfrm>
          <a:prstGeom prst="rect">
            <a:avLst/>
          </a:prstGeom>
          <a:noFill/>
          <a:ln/>
        </p:spPr>
        <p:txBody>
          <a:bodyPr wrap="none" lIns="0" tIns="0" rIns="0" bIns="0" rtlCol="0" anchor="t"/>
          <a:lstStyle/>
          <a:p>
            <a:pPr algn="r" indent="0" marL="0">
              <a:lnSpc>
                <a:spcPts val="2250"/>
              </a:lnSpc>
              <a:buNone/>
            </a:pPr>
            <a:r>
              <a:rPr lang="en-US" sz="1400" dirty="0">
                <a:solidFill>
                  <a:srgbClr val="CFCBBF"/>
                </a:solidFill>
                <a:latin typeface="Raleway" pitchFamily="34" charset="0"/>
                <a:ea typeface="Raleway" pitchFamily="34" charset="-122"/>
                <a:cs typeface="Raleway" pitchFamily="34" charset="-120"/>
              </a:rPr>
              <a:t>   AAYUSH SAVALIYA (24AIML057) </a:t>
            </a:r>
            <a:endParaRPr lang="en-US" sz="1400" dirty="0"/>
          </a:p>
        </p:txBody>
      </p:sp>
      <p:sp>
        <p:nvSpPr>
          <p:cNvPr id="8" name="Text 5"/>
          <p:cNvSpPr/>
          <p:nvPr/>
        </p:nvSpPr>
        <p:spPr>
          <a:xfrm>
            <a:off x="793790" y="5421154"/>
            <a:ext cx="7556421" cy="290274"/>
          </a:xfrm>
          <a:prstGeom prst="rect">
            <a:avLst/>
          </a:prstGeom>
          <a:noFill/>
          <a:ln/>
        </p:spPr>
        <p:txBody>
          <a:bodyPr wrap="none" lIns="0" tIns="0" rIns="0" bIns="0" rtlCol="0" anchor="t"/>
          <a:lstStyle/>
          <a:p>
            <a:pPr algn="r" indent="0" marL="0">
              <a:lnSpc>
                <a:spcPts val="2250"/>
              </a:lnSpc>
              <a:buNone/>
            </a:pPr>
            <a:r>
              <a:rPr lang="en-US" sz="1400" dirty="0">
                <a:solidFill>
                  <a:srgbClr val="CFCBBF"/>
                </a:solidFill>
                <a:latin typeface="Raleway" pitchFamily="34" charset="0"/>
                <a:ea typeface="Raleway" pitchFamily="34" charset="-122"/>
                <a:cs typeface="Raleway" pitchFamily="34" charset="-120"/>
              </a:rPr>
              <a:t>MAHEK SARADVA  (24AIML056)</a:t>
            </a:r>
            <a:endParaRPr lang="en-US" sz="1400" dirty="0"/>
          </a:p>
        </p:txBody>
      </p:sp>
      <p:sp>
        <p:nvSpPr>
          <p:cNvPr id="9" name="Text 6"/>
          <p:cNvSpPr/>
          <p:nvPr/>
        </p:nvSpPr>
        <p:spPr>
          <a:xfrm>
            <a:off x="793790" y="5966579"/>
            <a:ext cx="7556421" cy="290274"/>
          </a:xfrm>
          <a:prstGeom prst="rect">
            <a:avLst/>
          </a:prstGeom>
          <a:noFill/>
          <a:ln/>
        </p:spPr>
        <p:txBody>
          <a:bodyPr wrap="none" lIns="0" tIns="0" rIns="0" bIns="0" rtlCol="0" anchor="t"/>
          <a:lstStyle/>
          <a:p>
            <a:pPr algn="r" indent="0" marL="0">
              <a:lnSpc>
                <a:spcPts val="2250"/>
              </a:lnSpc>
              <a:buNone/>
            </a:pPr>
            <a:r>
              <a:rPr lang="en-US" sz="1400" dirty="0">
                <a:solidFill>
                  <a:srgbClr val="CFCBBF"/>
                </a:solidFill>
                <a:latin typeface="Raleway" pitchFamily="34" charset="0"/>
                <a:ea typeface="Raleway" pitchFamily="34" charset="-122"/>
                <a:cs typeface="Raleway" pitchFamily="34" charset="-120"/>
              </a:rPr>
              <a:t>MESHVA PATEL (24AIML041)</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1424940"/>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CODE OVERVIEW</a:t>
            </a:r>
            <a:endParaRPr lang="en-US" sz="4450" dirty="0"/>
          </a:p>
        </p:txBody>
      </p:sp>
      <p:sp>
        <p:nvSpPr>
          <p:cNvPr id="3" name="Text 1"/>
          <p:cNvSpPr/>
          <p:nvPr/>
        </p:nvSpPr>
        <p:spPr>
          <a:xfrm>
            <a:off x="793790" y="2700695"/>
            <a:ext cx="3402330" cy="425291"/>
          </a:xfrm>
          <a:prstGeom prst="rect">
            <a:avLst/>
          </a:prstGeom>
          <a:noFill/>
          <a:ln/>
        </p:spPr>
        <p:txBody>
          <a:bodyPr wrap="none" lIns="0" tIns="0" rIns="0" bIns="0" rtlCol="0" anchor="t"/>
          <a:lstStyle/>
          <a:p>
            <a:pPr indent="0" marL="0">
              <a:lnSpc>
                <a:spcPts val="3300"/>
              </a:lnSpc>
              <a:buNone/>
            </a:pPr>
            <a:r>
              <a:rPr lang="en-US" sz="2650" dirty="0">
                <a:solidFill>
                  <a:srgbClr val="F2E782"/>
                </a:solidFill>
                <a:latin typeface="Prata" pitchFamily="34" charset="0"/>
                <a:ea typeface="Prata" pitchFamily="34" charset="-122"/>
                <a:cs typeface="Prata" pitchFamily="34" charset="-120"/>
              </a:rPr>
              <a:t>Main menu :</a:t>
            </a:r>
            <a:endParaRPr lang="en-US" sz="2650" dirty="0"/>
          </a:p>
        </p:txBody>
      </p:sp>
      <p:sp>
        <p:nvSpPr>
          <p:cNvPr id="4" name="Text 2"/>
          <p:cNvSpPr/>
          <p:nvPr/>
        </p:nvSpPr>
        <p:spPr>
          <a:xfrm>
            <a:off x="793790" y="335280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Displays three options for the user:</a:t>
            </a:r>
            <a:endParaRPr lang="en-US" sz="1750" dirty="0"/>
          </a:p>
        </p:txBody>
      </p:sp>
      <p:sp>
        <p:nvSpPr>
          <p:cNvPr id="5" name="Text 3"/>
          <p:cNvSpPr/>
          <p:nvPr/>
        </p:nvSpPr>
        <p:spPr>
          <a:xfrm>
            <a:off x="793790" y="3794998"/>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1"/>
            </a:pPr>
            <a:r>
              <a:rPr lang="en-US" sz="1750" dirty="0">
                <a:solidFill>
                  <a:srgbClr val="CFCBBF"/>
                </a:solidFill>
                <a:latin typeface="Raleway" pitchFamily="34" charset="0"/>
                <a:ea typeface="Raleway" pitchFamily="34" charset="-122"/>
                <a:cs typeface="Raleway" pitchFamily="34" charset="-120"/>
              </a:rPr>
              <a:t>Add money (Credit).</a:t>
            </a:r>
            <a:endParaRPr lang="en-US" sz="1750" dirty="0"/>
          </a:p>
        </p:txBody>
      </p:sp>
      <p:sp>
        <p:nvSpPr>
          <p:cNvPr id="6" name="Text 4"/>
          <p:cNvSpPr/>
          <p:nvPr/>
        </p:nvSpPr>
        <p:spPr>
          <a:xfrm>
            <a:off x="793790" y="4237196"/>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2"/>
            </a:pPr>
            <a:r>
              <a:rPr lang="en-US" sz="1750" dirty="0">
                <a:solidFill>
                  <a:srgbClr val="CFCBBF"/>
                </a:solidFill>
                <a:latin typeface="Raleway" pitchFamily="34" charset="0"/>
                <a:ea typeface="Raleway" pitchFamily="34" charset="-122"/>
                <a:cs typeface="Raleway" pitchFamily="34" charset="-120"/>
              </a:rPr>
              <a:t>Withdraw money (Debit).</a:t>
            </a:r>
            <a:endParaRPr lang="en-US" sz="1750" dirty="0"/>
          </a:p>
        </p:txBody>
      </p:sp>
      <p:sp>
        <p:nvSpPr>
          <p:cNvPr id="7" name="Text 5"/>
          <p:cNvSpPr/>
          <p:nvPr/>
        </p:nvSpPr>
        <p:spPr>
          <a:xfrm>
            <a:off x="793790" y="4679394"/>
            <a:ext cx="6244709" cy="362903"/>
          </a:xfrm>
          <a:prstGeom prst="rect">
            <a:avLst/>
          </a:prstGeom>
          <a:noFill/>
          <a:ln/>
        </p:spPr>
        <p:txBody>
          <a:bodyPr wrap="none" lIns="0" tIns="0" rIns="0" bIns="0" rtlCol="0" anchor="t"/>
          <a:lstStyle/>
          <a:p>
            <a:pPr algn="l" marL="342900" indent="-342900">
              <a:lnSpc>
                <a:spcPts val="2850"/>
              </a:lnSpc>
              <a:buSzPct val="100000"/>
              <a:buFont typeface="+mj-lt"/>
              <a:buAutoNum type="arabicPeriod" startAt="3"/>
            </a:pPr>
            <a:r>
              <a:rPr lang="en-US" sz="1750" dirty="0">
                <a:solidFill>
                  <a:srgbClr val="CFCBBF"/>
                </a:solidFill>
                <a:latin typeface="Raleway" pitchFamily="34" charset="0"/>
                <a:ea typeface="Raleway" pitchFamily="34" charset="-122"/>
                <a:cs typeface="Raleway" pitchFamily="34" charset="-120"/>
              </a:rPr>
              <a:t>Transfer money between two accounts.</a:t>
            </a:r>
            <a:endParaRPr lang="en-US" sz="1750" dirty="0"/>
          </a:p>
        </p:txBody>
      </p:sp>
      <p:sp>
        <p:nvSpPr>
          <p:cNvPr id="8" name="Text 6"/>
          <p:cNvSpPr/>
          <p:nvPr/>
        </p:nvSpPr>
        <p:spPr>
          <a:xfrm>
            <a:off x="793790" y="5121593"/>
            <a:ext cx="6244709" cy="725805"/>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CFCBBF"/>
                </a:solidFill>
                <a:latin typeface="Raleway" pitchFamily="34" charset="0"/>
                <a:ea typeface="Raleway" pitchFamily="34" charset="-122"/>
                <a:cs typeface="Raleway" pitchFamily="34" charset="-120"/>
              </a:rPr>
              <a:t>Based on the choice, the program performs the corresponding action.</a:t>
            </a:r>
            <a:endParaRPr lang="en-US" sz="1750" dirty="0"/>
          </a:p>
        </p:txBody>
      </p:sp>
      <p:sp>
        <p:nvSpPr>
          <p:cNvPr id="9" name="Text 7"/>
          <p:cNvSpPr/>
          <p:nvPr/>
        </p:nvSpPr>
        <p:spPr>
          <a:xfrm>
            <a:off x="7599521" y="2700695"/>
            <a:ext cx="2835235" cy="354330"/>
          </a:xfrm>
          <a:prstGeom prst="rect">
            <a:avLst/>
          </a:prstGeom>
          <a:noFill/>
          <a:ln/>
        </p:spPr>
        <p:txBody>
          <a:bodyPr wrap="none" lIns="0" tIns="0" rIns="0" bIns="0" rtlCol="0" anchor="t"/>
          <a:lstStyle/>
          <a:p>
            <a:pPr indent="0" marL="0">
              <a:lnSpc>
                <a:spcPts val="2750"/>
              </a:lnSpc>
              <a:buNone/>
            </a:pPr>
            <a:r>
              <a:rPr lang="en-US" sz="2200" dirty="0">
                <a:solidFill>
                  <a:srgbClr val="000000"/>
                </a:solidFill>
                <a:latin typeface="Prata" pitchFamily="34" charset="0"/>
                <a:ea typeface="Prata" pitchFamily="34" charset="-122"/>
                <a:cs typeface="Prata" pitchFamily="34" charset="-120"/>
              </a:rPr>
              <a:t>📝</a:t>
            </a:r>
            <a:pPr indent="0" marL="0">
              <a:lnSpc>
                <a:spcPts val="2750"/>
              </a:lnSpc>
              <a:buNone/>
            </a:pPr>
            <a:r>
              <a:rPr lang="en-US" sz="2200" dirty="0">
                <a:solidFill>
                  <a:srgbClr val="F2E782"/>
                </a:solidFill>
                <a:latin typeface="Prata" pitchFamily="34" charset="0"/>
                <a:ea typeface="Prata" pitchFamily="34" charset="-122"/>
                <a:cs typeface="Prata" pitchFamily="34" charset="-120"/>
              </a:rPr>
              <a:t> </a:t>
            </a:r>
            <a:endParaRPr lang="en-US" sz="2200" dirty="0"/>
          </a:p>
        </p:txBody>
      </p:sp>
      <p:pic>
        <p:nvPicPr>
          <p:cNvPr id="10" name="Image 0" descr="preencoded.png">    </p:cNvPr>
          <p:cNvPicPr>
            <a:picLocks noChangeAspect="1"/>
          </p:cNvPicPr>
          <p:nvPr/>
        </p:nvPicPr>
        <p:blipFill>
          <a:blip r:embed="rId1"/>
          <a:stretch>
            <a:fillRect/>
          </a:stretch>
        </p:blipFill>
        <p:spPr>
          <a:xfrm>
            <a:off x="7599521" y="3310176"/>
            <a:ext cx="6244709" cy="2621280"/>
          </a:xfrm>
          <a:prstGeom prst="rect">
            <a:avLst/>
          </a:prstGeom>
        </p:spPr>
      </p:pic>
      <p:sp>
        <p:nvSpPr>
          <p:cNvPr id="11" name="Text 8"/>
          <p:cNvSpPr/>
          <p:nvPr/>
        </p:nvSpPr>
        <p:spPr>
          <a:xfrm>
            <a:off x="793790" y="6441758"/>
            <a:ext cx="13042821" cy="362903"/>
          </a:xfrm>
          <a:prstGeom prst="rect">
            <a:avLst/>
          </a:prstGeom>
          <a:noFill/>
          <a:ln/>
        </p:spPr>
        <p:txBody>
          <a:bodyPr wrap="none" lIns="0" tIns="0" rIns="0" bIns="0" rtlCol="0" anchor="t"/>
          <a:lstStyle/>
          <a:p>
            <a:pPr indent="0" marL="0">
              <a:lnSpc>
                <a:spcPts val="2850"/>
              </a:lnSpc>
              <a:buNone/>
            </a:pP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714625"/>
          </a:xfrm>
          <a:prstGeom prst="rect">
            <a:avLst/>
          </a:prstGeom>
        </p:spPr>
      </p:pic>
      <p:sp>
        <p:nvSpPr>
          <p:cNvPr id="3" name="Text 0"/>
          <p:cNvSpPr/>
          <p:nvPr/>
        </p:nvSpPr>
        <p:spPr>
          <a:xfrm>
            <a:off x="760095" y="3312795"/>
            <a:ext cx="6073259" cy="678656"/>
          </a:xfrm>
          <a:prstGeom prst="rect">
            <a:avLst/>
          </a:prstGeom>
          <a:noFill/>
          <a:ln/>
        </p:spPr>
        <p:txBody>
          <a:bodyPr wrap="none" lIns="0" tIns="0" rIns="0" bIns="0" rtlCol="0" anchor="t"/>
          <a:lstStyle/>
          <a:p>
            <a:pPr indent="0" marL="0">
              <a:lnSpc>
                <a:spcPts val="5300"/>
              </a:lnSpc>
              <a:buNone/>
            </a:pPr>
            <a:r>
              <a:rPr lang="en-US" sz="4250" dirty="0">
                <a:solidFill>
                  <a:srgbClr val="F2E782"/>
                </a:solidFill>
                <a:latin typeface="Prata" pitchFamily="34" charset="0"/>
                <a:ea typeface="Prata" pitchFamily="34" charset="-122"/>
                <a:cs typeface="Prata" pitchFamily="34" charset="-120"/>
              </a:rPr>
              <a:t>(1) Crediting the money.</a:t>
            </a:r>
            <a:endParaRPr lang="en-US" sz="4250" dirty="0"/>
          </a:p>
        </p:txBody>
      </p:sp>
      <p:pic>
        <p:nvPicPr>
          <p:cNvPr id="4" name="Image 1" descr="preencoded.png">    </p:cNvPr>
          <p:cNvPicPr>
            <a:picLocks noChangeAspect="1"/>
          </p:cNvPicPr>
          <p:nvPr/>
        </p:nvPicPr>
        <p:blipFill>
          <a:blip r:embed="rId2"/>
          <a:stretch>
            <a:fillRect/>
          </a:stretch>
        </p:blipFill>
        <p:spPr>
          <a:xfrm>
            <a:off x="760095" y="4317206"/>
            <a:ext cx="542925" cy="542925"/>
          </a:xfrm>
          <a:prstGeom prst="rect">
            <a:avLst/>
          </a:prstGeom>
        </p:spPr>
      </p:pic>
      <p:sp>
        <p:nvSpPr>
          <p:cNvPr id="5" name="Text 1"/>
          <p:cNvSpPr/>
          <p:nvPr/>
        </p:nvSpPr>
        <p:spPr>
          <a:xfrm>
            <a:off x="760095" y="5077301"/>
            <a:ext cx="2714625" cy="339328"/>
          </a:xfrm>
          <a:prstGeom prst="rect">
            <a:avLst/>
          </a:prstGeom>
          <a:noFill/>
          <a:ln/>
        </p:spPr>
        <p:txBody>
          <a:bodyPr wrap="none" lIns="0" tIns="0" rIns="0" bIns="0" rtlCol="0" anchor="t"/>
          <a:lstStyle/>
          <a:p>
            <a:pPr algn="l" indent="0" marL="0">
              <a:lnSpc>
                <a:spcPts val="2650"/>
              </a:lnSpc>
              <a:buNone/>
            </a:pPr>
            <a:r>
              <a:rPr lang="en-US" sz="2100" dirty="0">
                <a:solidFill>
                  <a:srgbClr val="CFCBBF"/>
                </a:solidFill>
                <a:latin typeface="Prata" pitchFamily="34" charset="0"/>
                <a:ea typeface="Prata" pitchFamily="34" charset="-122"/>
                <a:cs typeface="Prata" pitchFamily="34" charset="-120"/>
              </a:rPr>
              <a:t>Credit Option '1.'</a:t>
            </a:r>
            <a:endParaRPr lang="en-US" sz="2100" dirty="0"/>
          </a:p>
        </p:txBody>
      </p:sp>
      <p:sp>
        <p:nvSpPr>
          <p:cNvPr id="6" name="Text 2"/>
          <p:cNvSpPr/>
          <p:nvPr/>
        </p:nvSpPr>
        <p:spPr>
          <a:xfrm>
            <a:off x="760095" y="5546884"/>
            <a:ext cx="4152900" cy="1389698"/>
          </a:xfrm>
          <a:prstGeom prst="rect">
            <a:avLst/>
          </a:prstGeom>
          <a:noFill/>
          <a:ln/>
        </p:spPr>
        <p:txBody>
          <a:bodyPr wrap="square" lIns="0" tIns="0" rIns="0" bIns="0" rtlCol="0" anchor="t"/>
          <a:lstStyle/>
          <a:p>
            <a:pPr algn="l" indent="0" marL="0">
              <a:lnSpc>
                <a:spcPts val="2700"/>
              </a:lnSpc>
              <a:buNone/>
            </a:pPr>
            <a:r>
              <a:rPr lang="en-US" sz="1700" dirty="0">
                <a:solidFill>
                  <a:srgbClr val="CFCBBF"/>
                </a:solidFill>
                <a:latin typeface="Raleway" pitchFamily="34" charset="0"/>
                <a:ea typeface="Raleway" pitchFamily="34" charset="-122"/>
                <a:cs typeface="Raleway" pitchFamily="34" charset="-120"/>
              </a:rPr>
              <a:t>When the user selects 'Credit', they can add money to their account. The system implements a daily limit of 100,000 to prevent excessive deposits.</a:t>
            </a:r>
            <a:endParaRPr lang="en-US" sz="1700" dirty="0"/>
          </a:p>
        </p:txBody>
      </p:sp>
      <p:pic>
        <p:nvPicPr>
          <p:cNvPr id="7" name="Image 2" descr="preencoded.png">    </p:cNvPr>
          <p:cNvPicPr>
            <a:picLocks noChangeAspect="1"/>
          </p:cNvPicPr>
          <p:nvPr/>
        </p:nvPicPr>
        <p:blipFill>
          <a:blip r:embed="rId3"/>
          <a:stretch>
            <a:fillRect/>
          </a:stretch>
        </p:blipFill>
        <p:spPr>
          <a:xfrm>
            <a:off x="5238750" y="4317206"/>
            <a:ext cx="542925" cy="542925"/>
          </a:xfrm>
          <a:prstGeom prst="rect">
            <a:avLst/>
          </a:prstGeom>
        </p:spPr>
      </p:pic>
      <p:sp>
        <p:nvSpPr>
          <p:cNvPr id="8" name="Text 3"/>
          <p:cNvSpPr/>
          <p:nvPr/>
        </p:nvSpPr>
        <p:spPr>
          <a:xfrm>
            <a:off x="5238750" y="5077301"/>
            <a:ext cx="2714625" cy="339328"/>
          </a:xfrm>
          <a:prstGeom prst="rect">
            <a:avLst/>
          </a:prstGeom>
          <a:noFill/>
          <a:ln/>
        </p:spPr>
        <p:txBody>
          <a:bodyPr wrap="none" lIns="0" tIns="0" rIns="0" bIns="0" rtlCol="0" anchor="t"/>
          <a:lstStyle/>
          <a:p>
            <a:pPr algn="l" indent="0" marL="0">
              <a:lnSpc>
                <a:spcPts val="2650"/>
              </a:lnSpc>
              <a:buNone/>
            </a:pPr>
            <a:r>
              <a:rPr lang="en-US" sz="2100" dirty="0">
                <a:solidFill>
                  <a:srgbClr val="CFCBBF"/>
                </a:solidFill>
                <a:latin typeface="Prata" pitchFamily="34" charset="0"/>
                <a:ea typeface="Prata" pitchFamily="34" charset="-122"/>
                <a:cs typeface="Prata" pitchFamily="34" charset="-120"/>
              </a:rPr>
              <a:t>PIN Verification</a:t>
            </a:r>
            <a:endParaRPr lang="en-US" sz="2100" dirty="0"/>
          </a:p>
        </p:txBody>
      </p:sp>
      <p:sp>
        <p:nvSpPr>
          <p:cNvPr id="9" name="Text 4"/>
          <p:cNvSpPr/>
          <p:nvPr/>
        </p:nvSpPr>
        <p:spPr>
          <a:xfrm>
            <a:off x="5238750" y="5546884"/>
            <a:ext cx="4152900" cy="1737122"/>
          </a:xfrm>
          <a:prstGeom prst="rect">
            <a:avLst/>
          </a:prstGeom>
          <a:noFill/>
          <a:ln/>
        </p:spPr>
        <p:txBody>
          <a:bodyPr wrap="square" lIns="0" tIns="0" rIns="0" bIns="0" rtlCol="0" anchor="t"/>
          <a:lstStyle/>
          <a:p>
            <a:pPr algn="l" indent="0" marL="0">
              <a:lnSpc>
                <a:spcPts val="2700"/>
              </a:lnSpc>
              <a:buNone/>
            </a:pPr>
            <a:r>
              <a:rPr lang="en-US" sz="1700" dirty="0">
                <a:solidFill>
                  <a:srgbClr val="CFCBBF"/>
                </a:solidFill>
                <a:latin typeface="Raleway" pitchFamily="34" charset="0"/>
                <a:ea typeface="Raleway" pitchFamily="34" charset="-122"/>
                <a:cs typeface="Raleway" pitchFamily="34" charset="-120"/>
              </a:rPr>
              <a:t>PIN verification is a crucial security measure. The system prompts the user to enter their PIN. Three incorrect attempts result in a 24-hour lockout to protect against unauthorized access.</a:t>
            </a:r>
            <a:endParaRPr lang="en-US" sz="1700" dirty="0"/>
          </a:p>
        </p:txBody>
      </p:sp>
      <p:pic>
        <p:nvPicPr>
          <p:cNvPr id="10" name="Image 3" descr="preencoded.png">    </p:cNvPr>
          <p:cNvPicPr>
            <a:picLocks noChangeAspect="1"/>
          </p:cNvPicPr>
          <p:nvPr/>
        </p:nvPicPr>
        <p:blipFill>
          <a:blip r:embed="rId4"/>
          <a:stretch>
            <a:fillRect/>
          </a:stretch>
        </p:blipFill>
        <p:spPr>
          <a:xfrm>
            <a:off x="9717405" y="4317206"/>
            <a:ext cx="542925" cy="542925"/>
          </a:xfrm>
          <a:prstGeom prst="rect">
            <a:avLst/>
          </a:prstGeom>
        </p:spPr>
      </p:pic>
      <p:sp>
        <p:nvSpPr>
          <p:cNvPr id="11" name="Text 5"/>
          <p:cNvSpPr/>
          <p:nvPr/>
        </p:nvSpPr>
        <p:spPr>
          <a:xfrm>
            <a:off x="9717405" y="5077301"/>
            <a:ext cx="3367683" cy="339328"/>
          </a:xfrm>
          <a:prstGeom prst="rect">
            <a:avLst/>
          </a:prstGeom>
          <a:noFill/>
          <a:ln/>
        </p:spPr>
        <p:txBody>
          <a:bodyPr wrap="none" lIns="0" tIns="0" rIns="0" bIns="0" rtlCol="0" anchor="t"/>
          <a:lstStyle/>
          <a:p>
            <a:pPr algn="l" indent="0" marL="0">
              <a:lnSpc>
                <a:spcPts val="2650"/>
              </a:lnSpc>
              <a:buNone/>
            </a:pPr>
            <a:r>
              <a:rPr lang="en-US" sz="2100" dirty="0">
                <a:solidFill>
                  <a:srgbClr val="CFCBBF"/>
                </a:solidFill>
                <a:latin typeface="Prata" pitchFamily="34" charset="0"/>
                <a:ea typeface="Prata" pitchFamily="34" charset="-122"/>
                <a:cs typeface="Prata" pitchFamily="34" charset="-120"/>
              </a:rPr>
              <a:t>Transaction Confirmation</a:t>
            </a:r>
            <a:endParaRPr lang="en-US" sz="2100" dirty="0"/>
          </a:p>
        </p:txBody>
      </p:sp>
      <p:sp>
        <p:nvSpPr>
          <p:cNvPr id="12" name="Text 6"/>
          <p:cNvSpPr/>
          <p:nvPr/>
        </p:nvSpPr>
        <p:spPr>
          <a:xfrm>
            <a:off x="9717405" y="5546884"/>
            <a:ext cx="4152900" cy="2084546"/>
          </a:xfrm>
          <a:prstGeom prst="rect">
            <a:avLst/>
          </a:prstGeom>
          <a:noFill/>
          <a:ln/>
        </p:spPr>
        <p:txBody>
          <a:bodyPr wrap="square" lIns="0" tIns="0" rIns="0" bIns="0" rtlCol="0" anchor="t"/>
          <a:lstStyle/>
          <a:p>
            <a:pPr algn="l" indent="0" marL="0">
              <a:lnSpc>
                <a:spcPts val="2700"/>
              </a:lnSpc>
              <a:buNone/>
            </a:pPr>
            <a:r>
              <a:rPr lang="en-US" sz="1700" dirty="0">
                <a:solidFill>
                  <a:srgbClr val="CFCBBF"/>
                </a:solidFill>
                <a:latin typeface="Raleway" pitchFamily="34" charset="0"/>
                <a:ea typeface="Raleway" pitchFamily="34" charset="-122"/>
                <a:cs typeface="Raleway" pitchFamily="34" charset="-120"/>
              </a:rPr>
              <a:t>Once the PIN is verified, the user enters the amount to credit. The system verifies that the amount does not exceed the daily limit, and then credits the account. A receipt is printed, detailing the transaction information.</a:t>
            </a:r>
            <a:endParaRPr lang="en-US" sz="17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68747" y="848320"/>
            <a:ext cx="5425321" cy="609243"/>
          </a:xfrm>
          <a:prstGeom prst="rect">
            <a:avLst/>
          </a:prstGeom>
          <a:noFill/>
          <a:ln/>
        </p:spPr>
        <p:txBody>
          <a:bodyPr wrap="none" lIns="0" tIns="0" rIns="0" bIns="0" rtlCol="0" anchor="t"/>
          <a:lstStyle/>
          <a:p>
            <a:pPr indent="0" marL="0">
              <a:lnSpc>
                <a:spcPts val="4750"/>
              </a:lnSpc>
              <a:buNone/>
            </a:pPr>
            <a:r>
              <a:rPr lang="en-US" sz="3800" dirty="0">
                <a:solidFill>
                  <a:srgbClr val="F2E782"/>
                </a:solidFill>
                <a:latin typeface="Prata" pitchFamily="34" charset="0"/>
                <a:ea typeface="Prata" pitchFamily="34" charset="-122"/>
                <a:cs typeface="Prata" pitchFamily="34" charset="-120"/>
              </a:rPr>
              <a:t>(2) Debiting the money.</a:t>
            </a:r>
            <a:endParaRPr lang="en-US" sz="3800" dirty="0"/>
          </a:p>
        </p:txBody>
      </p:sp>
      <p:sp>
        <p:nvSpPr>
          <p:cNvPr id="4" name="Shape 1"/>
          <p:cNvSpPr/>
          <p:nvPr/>
        </p:nvSpPr>
        <p:spPr>
          <a:xfrm>
            <a:off x="6449735" y="1749981"/>
            <a:ext cx="22860" cy="5631180"/>
          </a:xfrm>
          <a:prstGeom prst="roundRect">
            <a:avLst>
              <a:gd name="adj" fmla="val 127944"/>
            </a:avLst>
          </a:prstGeom>
          <a:solidFill>
            <a:srgbClr val="535455"/>
          </a:solidFill>
          <a:ln/>
        </p:spPr>
      </p:sp>
      <p:sp>
        <p:nvSpPr>
          <p:cNvPr id="5" name="Shape 2"/>
          <p:cNvSpPr/>
          <p:nvPr/>
        </p:nvSpPr>
        <p:spPr>
          <a:xfrm>
            <a:off x="6657618" y="2177177"/>
            <a:ext cx="682347" cy="22860"/>
          </a:xfrm>
          <a:prstGeom prst="roundRect">
            <a:avLst>
              <a:gd name="adj" fmla="val 127944"/>
            </a:avLst>
          </a:prstGeom>
          <a:solidFill>
            <a:srgbClr val="535455"/>
          </a:solidFill>
          <a:ln/>
        </p:spPr>
      </p:sp>
      <p:sp>
        <p:nvSpPr>
          <p:cNvPr id="6" name="Shape 3"/>
          <p:cNvSpPr/>
          <p:nvPr/>
        </p:nvSpPr>
        <p:spPr>
          <a:xfrm>
            <a:off x="6241852" y="1969294"/>
            <a:ext cx="438626" cy="438626"/>
          </a:xfrm>
          <a:prstGeom prst="roundRect">
            <a:avLst>
              <a:gd name="adj" fmla="val 6668"/>
            </a:avLst>
          </a:prstGeom>
          <a:solidFill>
            <a:srgbClr val="3A3B3C"/>
          </a:solidFill>
          <a:ln/>
        </p:spPr>
      </p:sp>
      <p:sp>
        <p:nvSpPr>
          <p:cNvPr id="7" name="Text 4"/>
          <p:cNvSpPr/>
          <p:nvPr/>
        </p:nvSpPr>
        <p:spPr>
          <a:xfrm>
            <a:off x="6410682" y="2042279"/>
            <a:ext cx="100965" cy="292537"/>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1</a:t>
            </a:r>
            <a:endParaRPr lang="en-US" sz="2300" dirty="0"/>
          </a:p>
        </p:txBody>
      </p:sp>
      <p:sp>
        <p:nvSpPr>
          <p:cNvPr id="8" name="Text 5"/>
          <p:cNvSpPr/>
          <p:nvPr/>
        </p:nvSpPr>
        <p:spPr>
          <a:xfrm>
            <a:off x="7533561" y="1944886"/>
            <a:ext cx="2437209" cy="304562"/>
          </a:xfrm>
          <a:prstGeom prst="rect">
            <a:avLst/>
          </a:prstGeom>
          <a:noFill/>
          <a:ln/>
        </p:spPr>
        <p:txBody>
          <a:bodyPr wrap="none" lIns="0" tIns="0" rIns="0" bIns="0" rtlCol="0" anchor="t"/>
          <a:lstStyle/>
          <a:p>
            <a:pPr algn="l" indent="0" marL="0">
              <a:lnSpc>
                <a:spcPts val="2350"/>
              </a:lnSpc>
              <a:buNone/>
            </a:pPr>
            <a:r>
              <a:rPr lang="en-US" sz="1900" dirty="0">
                <a:solidFill>
                  <a:srgbClr val="CFCBBF"/>
                </a:solidFill>
                <a:latin typeface="Prata" pitchFamily="34" charset="0"/>
                <a:ea typeface="Prata" pitchFamily="34" charset="-122"/>
                <a:cs typeface="Prata" pitchFamily="34" charset="-120"/>
              </a:rPr>
              <a:t> Debit Option '2.'</a:t>
            </a:r>
            <a:endParaRPr lang="en-US" sz="1900" dirty="0"/>
          </a:p>
        </p:txBody>
      </p:sp>
      <p:sp>
        <p:nvSpPr>
          <p:cNvPr id="9" name="Text 6"/>
          <p:cNvSpPr/>
          <p:nvPr/>
        </p:nvSpPr>
        <p:spPr>
          <a:xfrm>
            <a:off x="7533561" y="2366367"/>
            <a:ext cx="6414492" cy="623887"/>
          </a:xfrm>
          <a:prstGeom prst="rect">
            <a:avLst/>
          </a:prstGeom>
          <a:noFill/>
          <a:ln/>
        </p:spPr>
        <p:txBody>
          <a:bodyPr wrap="squar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The 'Debit' option allows users to withdraw money from their account. Similar to the credit option, there's a daily withdrawal limit of 100,000.</a:t>
            </a:r>
            <a:endParaRPr lang="en-US" sz="1500" dirty="0"/>
          </a:p>
        </p:txBody>
      </p:sp>
      <p:sp>
        <p:nvSpPr>
          <p:cNvPr id="10" name="Shape 7"/>
          <p:cNvSpPr/>
          <p:nvPr/>
        </p:nvSpPr>
        <p:spPr>
          <a:xfrm>
            <a:off x="6657618" y="3807262"/>
            <a:ext cx="682347" cy="22860"/>
          </a:xfrm>
          <a:prstGeom prst="roundRect">
            <a:avLst>
              <a:gd name="adj" fmla="val 127944"/>
            </a:avLst>
          </a:prstGeom>
          <a:solidFill>
            <a:srgbClr val="535455"/>
          </a:solidFill>
          <a:ln/>
        </p:spPr>
      </p:sp>
      <p:sp>
        <p:nvSpPr>
          <p:cNvPr id="11" name="Shape 8"/>
          <p:cNvSpPr/>
          <p:nvPr/>
        </p:nvSpPr>
        <p:spPr>
          <a:xfrm>
            <a:off x="6241852" y="3599378"/>
            <a:ext cx="438626" cy="438626"/>
          </a:xfrm>
          <a:prstGeom prst="roundRect">
            <a:avLst>
              <a:gd name="adj" fmla="val 6668"/>
            </a:avLst>
          </a:prstGeom>
          <a:solidFill>
            <a:srgbClr val="3A3B3C"/>
          </a:solidFill>
          <a:ln/>
        </p:spPr>
      </p:sp>
      <p:sp>
        <p:nvSpPr>
          <p:cNvPr id="12" name="Text 9"/>
          <p:cNvSpPr/>
          <p:nvPr/>
        </p:nvSpPr>
        <p:spPr>
          <a:xfrm>
            <a:off x="6371511" y="3672364"/>
            <a:ext cx="179308" cy="292537"/>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2</a:t>
            </a:r>
            <a:endParaRPr lang="en-US" sz="2300" dirty="0"/>
          </a:p>
        </p:txBody>
      </p:sp>
      <p:sp>
        <p:nvSpPr>
          <p:cNvPr id="13" name="Text 10"/>
          <p:cNvSpPr/>
          <p:nvPr/>
        </p:nvSpPr>
        <p:spPr>
          <a:xfrm>
            <a:off x="7533561" y="3574971"/>
            <a:ext cx="2437209" cy="304562"/>
          </a:xfrm>
          <a:prstGeom prst="rect">
            <a:avLst/>
          </a:prstGeom>
          <a:noFill/>
          <a:ln/>
        </p:spPr>
        <p:txBody>
          <a:bodyPr wrap="none" lIns="0" tIns="0" rIns="0" bIns="0" rtlCol="0" anchor="t"/>
          <a:lstStyle/>
          <a:p>
            <a:pPr algn="l" indent="0" marL="0">
              <a:lnSpc>
                <a:spcPts val="2350"/>
              </a:lnSpc>
              <a:buNone/>
            </a:pPr>
            <a:r>
              <a:rPr lang="en-US" sz="1900" dirty="0">
                <a:solidFill>
                  <a:srgbClr val="CFCBBF"/>
                </a:solidFill>
                <a:latin typeface="Prata" pitchFamily="34" charset="0"/>
                <a:ea typeface="Prata" pitchFamily="34" charset="-122"/>
                <a:cs typeface="Prata" pitchFamily="34" charset="-120"/>
              </a:rPr>
              <a:t>PIN Verification</a:t>
            </a:r>
            <a:endParaRPr lang="en-US" sz="1900" dirty="0"/>
          </a:p>
        </p:txBody>
      </p:sp>
      <p:sp>
        <p:nvSpPr>
          <p:cNvPr id="14" name="Text 11"/>
          <p:cNvSpPr/>
          <p:nvPr/>
        </p:nvSpPr>
        <p:spPr>
          <a:xfrm>
            <a:off x="7533561" y="3996452"/>
            <a:ext cx="6414492" cy="935831"/>
          </a:xfrm>
          <a:prstGeom prst="rect">
            <a:avLst/>
          </a:prstGeom>
          <a:noFill/>
          <a:ln/>
        </p:spPr>
        <p:txBody>
          <a:bodyPr wrap="squar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PIN verification is mandatory for debit transactions. The system prompts for the PIN, and three incorrect attempts result in a 24-hour lockout.</a:t>
            </a:r>
            <a:endParaRPr lang="en-US" sz="1500" dirty="0"/>
          </a:p>
        </p:txBody>
      </p:sp>
      <p:sp>
        <p:nvSpPr>
          <p:cNvPr id="15" name="Shape 12"/>
          <p:cNvSpPr/>
          <p:nvPr/>
        </p:nvSpPr>
        <p:spPr>
          <a:xfrm>
            <a:off x="6657618" y="5749290"/>
            <a:ext cx="682347" cy="22860"/>
          </a:xfrm>
          <a:prstGeom prst="roundRect">
            <a:avLst>
              <a:gd name="adj" fmla="val 127944"/>
            </a:avLst>
          </a:prstGeom>
          <a:solidFill>
            <a:srgbClr val="535455"/>
          </a:solidFill>
          <a:ln/>
        </p:spPr>
      </p:sp>
      <p:sp>
        <p:nvSpPr>
          <p:cNvPr id="16" name="Shape 13"/>
          <p:cNvSpPr/>
          <p:nvPr/>
        </p:nvSpPr>
        <p:spPr>
          <a:xfrm>
            <a:off x="6241852" y="5541407"/>
            <a:ext cx="438626" cy="438626"/>
          </a:xfrm>
          <a:prstGeom prst="roundRect">
            <a:avLst>
              <a:gd name="adj" fmla="val 6668"/>
            </a:avLst>
          </a:prstGeom>
          <a:solidFill>
            <a:srgbClr val="3A3B3C"/>
          </a:solidFill>
          <a:ln/>
        </p:spPr>
      </p:sp>
      <p:sp>
        <p:nvSpPr>
          <p:cNvPr id="17" name="Text 14"/>
          <p:cNvSpPr/>
          <p:nvPr/>
        </p:nvSpPr>
        <p:spPr>
          <a:xfrm>
            <a:off x="6370439" y="5614392"/>
            <a:ext cx="181332" cy="292537"/>
          </a:xfrm>
          <a:prstGeom prst="rect">
            <a:avLst/>
          </a:prstGeom>
          <a:noFill/>
          <a:ln/>
        </p:spPr>
        <p:txBody>
          <a:bodyPr wrap="none" lIns="0" tIns="0" rIns="0" bIns="0" rtlCol="0" anchor="t"/>
          <a:lstStyle/>
          <a:p>
            <a:pPr algn="ctr" indent="0" marL="0">
              <a:lnSpc>
                <a:spcPts val="2300"/>
              </a:lnSpc>
              <a:buNone/>
            </a:pPr>
            <a:r>
              <a:rPr lang="en-US" sz="2300" dirty="0">
                <a:solidFill>
                  <a:srgbClr val="CFCBBF"/>
                </a:solidFill>
                <a:latin typeface="Prata" pitchFamily="34" charset="0"/>
                <a:ea typeface="Prata" pitchFamily="34" charset="-122"/>
                <a:cs typeface="Prata" pitchFamily="34" charset="-120"/>
              </a:rPr>
              <a:t>3</a:t>
            </a:r>
            <a:endParaRPr lang="en-US" sz="2300" dirty="0"/>
          </a:p>
        </p:txBody>
      </p:sp>
      <p:sp>
        <p:nvSpPr>
          <p:cNvPr id="18" name="Text 15"/>
          <p:cNvSpPr/>
          <p:nvPr/>
        </p:nvSpPr>
        <p:spPr>
          <a:xfrm>
            <a:off x="7533561" y="5516999"/>
            <a:ext cx="2732484" cy="304562"/>
          </a:xfrm>
          <a:prstGeom prst="rect">
            <a:avLst/>
          </a:prstGeom>
          <a:noFill/>
          <a:ln/>
        </p:spPr>
        <p:txBody>
          <a:bodyPr wrap="none" lIns="0" tIns="0" rIns="0" bIns="0" rtlCol="0" anchor="t"/>
          <a:lstStyle/>
          <a:p>
            <a:pPr algn="l" indent="0" marL="0">
              <a:lnSpc>
                <a:spcPts val="2350"/>
              </a:lnSpc>
              <a:buNone/>
            </a:pPr>
            <a:r>
              <a:rPr lang="en-US" sz="1900" dirty="0">
                <a:solidFill>
                  <a:srgbClr val="CFCBBF"/>
                </a:solidFill>
                <a:latin typeface="Prata" pitchFamily="34" charset="0"/>
                <a:ea typeface="Prata" pitchFamily="34" charset="-122"/>
                <a:cs typeface="Prata" pitchFamily="34" charset="-120"/>
              </a:rPr>
              <a:t>Transaction Processing</a:t>
            </a:r>
            <a:endParaRPr lang="en-US" sz="1900" dirty="0"/>
          </a:p>
        </p:txBody>
      </p:sp>
      <p:sp>
        <p:nvSpPr>
          <p:cNvPr id="19" name="Text 16"/>
          <p:cNvSpPr/>
          <p:nvPr/>
        </p:nvSpPr>
        <p:spPr>
          <a:xfrm>
            <a:off x="7533561" y="5938480"/>
            <a:ext cx="6414492" cy="1247775"/>
          </a:xfrm>
          <a:prstGeom prst="rect">
            <a:avLst/>
          </a:prstGeom>
          <a:noFill/>
          <a:ln/>
        </p:spPr>
        <p:txBody>
          <a:bodyPr wrap="square" lIns="0" tIns="0" rIns="0" bIns="0" rtlCol="0" anchor="t"/>
          <a:lstStyle/>
          <a:p>
            <a:pPr algn="l" indent="0" marL="0">
              <a:lnSpc>
                <a:spcPts val="2450"/>
              </a:lnSpc>
              <a:buNone/>
            </a:pPr>
            <a:r>
              <a:rPr lang="en-US" sz="1500" dirty="0">
                <a:solidFill>
                  <a:srgbClr val="CFCBBF"/>
                </a:solidFill>
                <a:latin typeface="Raleway" pitchFamily="34" charset="0"/>
                <a:ea typeface="Raleway" pitchFamily="34" charset="-122"/>
                <a:cs typeface="Raleway" pitchFamily="34" charset="-120"/>
              </a:rPr>
              <a:t>Upon successful PIN verification, the user enters the amount to withdraw. The system checks if the account has sufficient funds and if the withdrawal amount is within the daily limit. If both conditions are met, the withdrawal is processed, and a receipt is printed.</a:t>
            </a:r>
            <a:endParaRPr lang="en-US" sz="15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32458"/>
          </a:xfrm>
          <a:prstGeom prst="rect">
            <a:avLst/>
          </a:prstGeom>
        </p:spPr>
      </p:pic>
      <p:sp>
        <p:nvSpPr>
          <p:cNvPr id="3" name="Text 0"/>
          <p:cNvSpPr/>
          <p:nvPr/>
        </p:nvSpPr>
        <p:spPr>
          <a:xfrm>
            <a:off x="610791" y="479941"/>
            <a:ext cx="7922419" cy="1090851"/>
          </a:xfrm>
          <a:prstGeom prst="rect">
            <a:avLst/>
          </a:prstGeom>
          <a:noFill/>
          <a:ln/>
        </p:spPr>
        <p:txBody>
          <a:bodyPr wrap="square" lIns="0" tIns="0" rIns="0" bIns="0" rtlCol="0" anchor="t"/>
          <a:lstStyle/>
          <a:p>
            <a:pPr indent="0" marL="0">
              <a:lnSpc>
                <a:spcPts val="4250"/>
              </a:lnSpc>
              <a:buNone/>
            </a:pPr>
            <a:r>
              <a:rPr lang="en-US" sz="3400" dirty="0">
                <a:solidFill>
                  <a:srgbClr val="F2E782"/>
                </a:solidFill>
                <a:latin typeface="Prata" pitchFamily="34" charset="0"/>
                <a:ea typeface="Prata" pitchFamily="34" charset="-122"/>
                <a:cs typeface="Prata" pitchFamily="34" charset="-120"/>
              </a:rPr>
              <a:t>Transferring Money: Between Accounts</a:t>
            </a:r>
            <a:endParaRPr lang="en-US" sz="3400" dirty="0"/>
          </a:p>
        </p:txBody>
      </p:sp>
      <p:pic>
        <p:nvPicPr>
          <p:cNvPr id="4" name="Image 1" descr="preencoded.png">    </p:cNvPr>
          <p:cNvPicPr>
            <a:picLocks noChangeAspect="1"/>
          </p:cNvPicPr>
          <p:nvPr/>
        </p:nvPicPr>
        <p:blipFill>
          <a:blip r:embed="rId2"/>
          <a:stretch>
            <a:fillRect/>
          </a:stretch>
        </p:blipFill>
        <p:spPr>
          <a:xfrm>
            <a:off x="610791" y="1832491"/>
            <a:ext cx="872609" cy="1396246"/>
          </a:xfrm>
          <a:prstGeom prst="rect">
            <a:avLst/>
          </a:prstGeom>
        </p:spPr>
      </p:pic>
      <p:sp>
        <p:nvSpPr>
          <p:cNvPr id="5" name="Text 1"/>
          <p:cNvSpPr/>
          <p:nvPr/>
        </p:nvSpPr>
        <p:spPr>
          <a:xfrm>
            <a:off x="1745099" y="2006917"/>
            <a:ext cx="2181701" cy="272653"/>
          </a:xfrm>
          <a:prstGeom prst="rect">
            <a:avLst/>
          </a:prstGeom>
          <a:noFill/>
          <a:ln/>
        </p:spPr>
        <p:txBody>
          <a:bodyPr wrap="none" lIns="0" tIns="0" rIns="0" bIns="0" rtlCol="0" anchor="t"/>
          <a:lstStyle/>
          <a:p>
            <a:pPr algn="l" indent="0" marL="0">
              <a:lnSpc>
                <a:spcPts val="2100"/>
              </a:lnSpc>
              <a:buNone/>
            </a:pPr>
            <a:r>
              <a:rPr lang="en-US" sz="1700" dirty="0">
                <a:solidFill>
                  <a:srgbClr val="CFCBBF"/>
                </a:solidFill>
                <a:latin typeface="Prata" pitchFamily="34" charset="0"/>
                <a:ea typeface="Prata" pitchFamily="34" charset="-122"/>
                <a:cs typeface="Prata" pitchFamily="34" charset="-120"/>
              </a:rPr>
              <a:t>Transfer Option '3.'</a:t>
            </a:r>
            <a:endParaRPr lang="en-US" sz="1700" dirty="0"/>
          </a:p>
        </p:txBody>
      </p:sp>
      <p:sp>
        <p:nvSpPr>
          <p:cNvPr id="6" name="Text 2"/>
          <p:cNvSpPr/>
          <p:nvPr/>
        </p:nvSpPr>
        <p:spPr>
          <a:xfrm>
            <a:off x="1745099" y="2384227"/>
            <a:ext cx="6788110" cy="558403"/>
          </a:xfrm>
          <a:prstGeom prst="rect">
            <a:avLst/>
          </a:prstGeom>
          <a:noFill/>
          <a:ln/>
        </p:spPr>
        <p:txBody>
          <a:bodyPr wrap="square" lIns="0" tIns="0" rIns="0" bIns="0" rtlCol="0" anchor="t"/>
          <a:lstStyle/>
          <a:p>
            <a:pPr algn="l" indent="0" marL="0">
              <a:lnSpc>
                <a:spcPts val="2150"/>
              </a:lnSpc>
              <a:buNone/>
            </a:pPr>
            <a:r>
              <a:rPr lang="en-US" sz="1350" dirty="0">
                <a:solidFill>
                  <a:srgbClr val="CFCBBF"/>
                </a:solidFill>
                <a:latin typeface="Raleway" pitchFamily="34" charset="0"/>
                <a:ea typeface="Raleway" pitchFamily="34" charset="-122"/>
                <a:cs typeface="Raleway" pitchFamily="34" charset="-120"/>
              </a:rPr>
              <a:t>The 'Transfer' option allows users to move funds between their accounts at BOI and HDFC banks.</a:t>
            </a:r>
            <a:endParaRPr lang="en-US" sz="1350" dirty="0"/>
          </a:p>
        </p:txBody>
      </p:sp>
      <p:pic>
        <p:nvPicPr>
          <p:cNvPr id="7" name="Image 2" descr="preencoded.png">    </p:cNvPr>
          <p:cNvPicPr>
            <a:picLocks noChangeAspect="1"/>
          </p:cNvPicPr>
          <p:nvPr/>
        </p:nvPicPr>
        <p:blipFill>
          <a:blip r:embed="rId3"/>
          <a:stretch>
            <a:fillRect/>
          </a:stretch>
        </p:blipFill>
        <p:spPr>
          <a:xfrm>
            <a:off x="610791" y="3228737"/>
            <a:ext cx="872609" cy="1396246"/>
          </a:xfrm>
          <a:prstGeom prst="rect">
            <a:avLst/>
          </a:prstGeom>
        </p:spPr>
      </p:pic>
      <p:sp>
        <p:nvSpPr>
          <p:cNvPr id="8" name="Text 3"/>
          <p:cNvSpPr/>
          <p:nvPr/>
        </p:nvSpPr>
        <p:spPr>
          <a:xfrm>
            <a:off x="1745099" y="3403163"/>
            <a:ext cx="2181701" cy="272653"/>
          </a:xfrm>
          <a:prstGeom prst="rect">
            <a:avLst/>
          </a:prstGeom>
          <a:noFill/>
          <a:ln/>
        </p:spPr>
        <p:txBody>
          <a:bodyPr wrap="none" lIns="0" tIns="0" rIns="0" bIns="0" rtlCol="0" anchor="t"/>
          <a:lstStyle/>
          <a:p>
            <a:pPr algn="l" indent="0" marL="0">
              <a:lnSpc>
                <a:spcPts val="2100"/>
              </a:lnSpc>
              <a:buNone/>
            </a:pPr>
            <a:r>
              <a:rPr lang="en-US" sz="1700" dirty="0">
                <a:solidFill>
                  <a:srgbClr val="CFCBBF"/>
                </a:solidFill>
                <a:latin typeface="Prata" pitchFamily="34" charset="0"/>
                <a:ea typeface="Prata" pitchFamily="34" charset="-122"/>
                <a:cs typeface="Prata" pitchFamily="34" charset="-120"/>
              </a:rPr>
              <a:t>PIN Verification</a:t>
            </a:r>
            <a:endParaRPr lang="en-US" sz="1700" dirty="0"/>
          </a:p>
        </p:txBody>
      </p:sp>
      <p:sp>
        <p:nvSpPr>
          <p:cNvPr id="9" name="Text 4"/>
          <p:cNvSpPr/>
          <p:nvPr/>
        </p:nvSpPr>
        <p:spPr>
          <a:xfrm>
            <a:off x="1745099" y="3780473"/>
            <a:ext cx="6788110" cy="558403"/>
          </a:xfrm>
          <a:prstGeom prst="rect">
            <a:avLst/>
          </a:prstGeom>
          <a:noFill/>
          <a:ln/>
        </p:spPr>
        <p:txBody>
          <a:bodyPr wrap="square" lIns="0" tIns="0" rIns="0" bIns="0" rtlCol="0" anchor="t"/>
          <a:lstStyle/>
          <a:p>
            <a:pPr algn="l" indent="0" marL="0">
              <a:lnSpc>
                <a:spcPts val="2150"/>
              </a:lnSpc>
              <a:buNone/>
            </a:pPr>
            <a:r>
              <a:rPr lang="en-US" sz="1350" dirty="0">
                <a:solidFill>
                  <a:srgbClr val="CFCBBF"/>
                </a:solidFill>
                <a:latin typeface="Raleway" pitchFamily="34" charset="0"/>
                <a:ea typeface="Raleway" pitchFamily="34" charset="-122"/>
                <a:cs typeface="Raleway" pitchFamily="34" charset="-120"/>
              </a:rPr>
              <a:t>Before initiating a transfer, PIN verification is required to prevent unauthorized access to the account.</a:t>
            </a:r>
            <a:endParaRPr lang="en-US" sz="1350" dirty="0"/>
          </a:p>
        </p:txBody>
      </p:sp>
      <p:pic>
        <p:nvPicPr>
          <p:cNvPr id="10" name="Image 3" descr="preencoded.png">    </p:cNvPr>
          <p:cNvPicPr>
            <a:picLocks noChangeAspect="1"/>
          </p:cNvPicPr>
          <p:nvPr/>
        </p:nvPicPr>
        <p:blipFill>
          <a:blip r:embed="rId4"/>
          <a:stretch>
            <a:fillRect/>
          </a:stretch>
        </p:blipFill>
        <p:spPr>
          <a:xfrm>
            <a:off x="610791" y="4624983"/>
            <a:ext cx="872609" cy="1563767"/>
          </a:xfrm>
          <a:prstGeom prst="rect">
            <a:avLst/>
          </a:prstGeom>
        </p:spPr>
      </p:pic>
      <p:sp>
        <p:nvSpPr>
          <p:cNvPr id="11" name="Text 5"/>
          <p:cNvSpPr/>
          <p:nvPr/>
        </p:nvSpPr>
        <p:spPr>
          <a:xfrm>
            <a:off x="1745099" y="4799409"/>
            <a:ext cx="2181701" cy="272653"/>
          </a:xfrm>
          <a:prstGeom prst="rect">
            <a:avLst/>
          </a:prstGeom>
          <a:noFill/>
          <a:ln/>
        </p:spPr>
        <p:txBody>
          <a:bodyPr wrap="none" lIns="0" tIns="0" rIns="0" bIns="0" rtlCol="0" anchor="t"/>
          <a:lstStyle/>
          <a:p>
            <a:pPr algn="l" indent="0" marL="0">
              <a:lnSpc>
                <a:spcPts val="2100"/>
              </a:lnSpc>
              <a:buNone/>
            </a:pPr>
            <a:r>
              <a:rPr lang="en-US" sz="1700" dirty="0">
                <a:solidFill>
                  <a:srgbClr val="CFCBBF"/>
                </a:solidFill>
                <a:latin typeface="Prata" pitchFamily="34" charset="0"/>
                <a:ea typeface="Prata" pitchFamily="34" charset="-122"/>
                <a:cs typeface="Prata" pitchFamily="34" charset="-120"/>
              </a:rPr>
              <a:t>Transfer Details</a:t>
            </a:r>
            <a:endParaRPr lang="en-US" sz="1700" dirty="0"/>
          </a:p>
        </p:txBody>
      </p:sp>
      <p:sp>
        <p:nvSpPr>
          <p:cNvPr id="12" name="Text 6"/>
          <p:cNvSpPr/>
          <p:nvPr/>
        </p:nvSpPr>
        <p:spPr>
          <a:xfrm>
            <a:off x="1745099" y="5176718"/>
            <a:ext cx="6788110" cy="837605"/>
          </a:xfrm>
          <a:prstGeom prst="rect">
            <a:avLst/>
          </a:prstGeom>
          <a:noFill/>
          <a:ln/>
        </p:spPr>
        <p:txBody>
          <a:bodyPr wrap="square" lIns="0" tIns="0" rIns="0" bIns="0" rtlCol="0" anchor="t"/>
          <a:lstStyle/>
          <a:p>
            <a:pPr algn="l" indent="0" marL="0">
              <a:lnSpc>
                <a:spcPts val="2150"/>
              </a:lnSpc>
              <a:buNone/>
            </a:pPr>
            <a:r>
              <a:rPr lang="en-US" sz="1350" dirty="0">
                <a:solidFill>
                  <a:srgbClr val="CFCBBF"/>
                </a:solidFill>
                <a:latin typeface="Raleway" pitchFamily="34" charset="0"/>
                <a:ea typeface="Raleway" pitchFamily="34" charset="-122"/>
                <a:cs typeface="Raleway" pitchFamily="34" charset="-120"/>
              </a:rPr>
              <a:t>The user specifies the transfer direction - from BOI to HDFC or vice versa. The system checks if the originating account has sufficient funds and if the transfer amount is valid.</a:t>
            </a:r>
            <a:endParaRPr lang="en-US" sz="1350" dirty="0"/>
          </a:p>
        </p:txBody>
      </p:sp>
      <p:pic>
        <p:nvPicPr>
          <p:cNvPr id="13" name="Image 4" descr="preencoded.png">    </p:cNvPr>
          <p:cNvPicPr>
            <a:picLocks noChangeAspect="1"/>
          </p:cNvPicPr>
          <p:nvPr/>
        </p:nvPicPr>
        <p:blipFill>
          <a:blip r:embed="rId5"/>
          <a:stretch>
            <a:fillRect/>
          </a:stretch>
        </p:blipFill>
        <p:spPr>
          <a:xfrm>
            <a:off x="610791" y="6188750"/>
            <a:ext cx="872609" cy="1563767"/>
          </a:xfrm>
          <a:prstGeom prst="rect">
            <a:avLst/>
          </a:prstGeom>
        </p:spPr>
      </p:pic>
      <p:sp>
        <p:nvSpPr>
          <p:cNvPr id="14" name="Text 7"/>
          <p:cNvSpPr/>
          <p:nvPr/>
        </p:nvSpPr>
        <p:spPr>
          <a:xfrm>
            <a:off x="1745099" y="6363176"/>
            <a:ext cx="2780943" cy="272653"/>
          </a:xfrm>
          <a:prstGeom prst="rect">
            <a:avLst/>
          </a:prstGeom>
          <a:noFill/>
          <a:ln/>
        </p:spPr>
        <p:txBody>
          <a:bodyPr wrap="none" lIns="0" tIns="0" rIns="0" bIns="0" rtlCol="0" anchor="t"/>
          <a:lstStyle/>
          <a:p>
            <a:pPr algn="l" indent="0" marL="0">
              <a:lnSpc>
                <a:spcPts val="2100"/>
              </a:lnSpc>
              <a:buNone/>
            </a:pPr>
            <a:r>
              <a:rPr lang="en-US" sz="1700" dirty="0">
                <a:solidFill>
                  <a:srgbClr val="CFCBBF"/>
                </a:solidFill>
                <a:latin typeface="Prata" pitchFamily="34" charset="0"/>
                <a:ea typeface="Prata" pitchFamily="34" charset="-122"/>
                <a:cs typeface="Prata" pitchFamily="34" charset="-120"/>
              </a:rPr>
              <a:t>Confirmation and Updates</a:t>
            </a:r>
            <a:endParaRPr lang="en-US" sz="1700" dirty="0"/>
          </a:p>
        </p:txBody>
      </p:sp>
      <p:sp>
        <p:nvSpPr>
          <p:cNvPr id="15" name="Text 8"/>
          <p:cNvSpPr/>
          <p:nvPr/>
        </p:nvSpPr>
        <p:spPr>
          <a:xfrm>
            <a:off x="1745099" y="6740485"/>
            <a:ext cx="6788110" cy="837605"/>
          </a:xfrm>
          <a:prstGeom prst="rect">
            <a:avLst/>
          </a:prstGeom>
          <a:noFill/>
          <a:ln/>
        </p:spPr>
        <p:txBody>
          <a:bodyPr wrap="square" lIns="0" tIns="0" rIns="0" bIns="0" rtlCol="0" anchor="t"/>
          <a:lstStyle/>
          <a:p>
            <a:pPr algn="l" indent="0" marL="0">
              <a:lnSpc>
                <a:spcPts val="2150"/>
              </a:lnSpc>
              <a:buNone/>
            </a:pPr>
            <a:r>
              <a:rPr lang="en-US" sz="1350" dirty="0">
                <a:solidFill>
                  <a:srgbClr val="CFCBBF"/>
                </a:solidFill>
                <a:latin typeface="Raleway" pitchFamily="34" charset="0"/>
                <a:ea typeface="Raleway" pitchFamily="34" charset="-122"/>
                <a:cs typeface="Raleway" pitchFamily="34" charset="-120"/>
              </a:rPr>
              <a:t>If the transfer is successful, the balances of both accounts are updated, and a detailed receipt is generated, indicating the transfer amount and updated account balances.</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81157" y="535186"/>
            <a:ext cx="6652855" cy="608171"/>
          </a:xfrm>
          <a:prstGeom prst="rect">
            <a:avLst/>
          </a:prstGeom>
          <a:noFill/>
          <a:ln/>
        </p:spPr>
        <p:txBody>
          <a:bodyPr wrap="none" lIns="0" tIns="0" rIns="0" bIns="0" rtlCol="0" anchor="t"/>
          <a:lstStyle/>
          <a:p>
            <a:pPr indent="0" marL="0">
              <a:lnSpc>
                <a:spcPts val="4750"/>
              </a:lnSpc>
              <a:buNone/>
            </a:pPr>
            <a:r>
              <a:rPr lang="en-US" sz="3800" dirty="0">
                <a:solidFill>
                  <a:srgbClr val="F2E782"/>
                </a:solidFill>
                <a:latin typeface="Prata" pitchFamily="34" charset="0"/>
                <a:ea typeface="Prata" pitchFamily="34" charset="-122"/>
                <a:cs typeface="Prata" pitchFamily="34" charset="-120"/>
              </a:rPr>
              <a:t>Error Handling and Security</a:t>
            </a:r>
            <a:endParaRPr lang="en-US" sz="3800" dirty="0"/>
          </a:p>
        </p:txBody>
      </p:sp>
      <p:pic>
        <p:nvPicPr>
          <p:cNvPr id="3" name="Image 0" descr="preencoded.png">    </p:cNvPr>
          <p:cNvPicPr>
            <a:picLocks noChangeAspect="1"/>
          </p:cNvPicPr>
          <p:nvPr/>
        </p:nvPicPr>
        <p:blipFill>
          <a:blip r:embed="rId1"/>
          <a:stretch>
            <a:fillRect/>
          </a:stretch>
        </p:blipFill>
        <p:spPr>
          <a:xfrm>
            <a:off x="681157" y="1532573"/>
            <a:ext cx="4228028" cy="4228028"/>
          </a:xfrm>
          <a:prstGeom prst="rect">
            <a:avLst/>
          </a:prstGeom>
        </p:spPr>
      </p:pic>
      <p:sp>
        <p:nvSpPr>
          <p:cNvPr id="4" name="Text 1"/>
          <p:cNvSpPr/>
          <p:nvPr/>
        </p:nvSpPr>
        <p:spPr>
          <a:xfrm>
            <a:off x="1578650" y="6003846"/>
            <a:ext cx="2432923" cy="303967"/>
          </a:xfrm>
          <a:prstGeom prst="rect">
            <a:avLst/>
          </a:prstGeom>
          <a:noFill/>
          <a:ln/>
        </p:spPr>
        <p:txBody>
          <a:bodyPr wrap="none" lIns="0" tIns="0" rIns="0" bIns="0" rtlCol="0" anchor="t"/>
          <a:lstStyle/>
          <a:p>
            <a:pPr algn="ctr" indent="0" marL="0">
              <a:lnSpc>
                <a:spcPts val="2350"/>
              </a:lnSpc>
              <a:buNone/>
            </a:pPr>
            <a:r>
              <a:rPr lang="en-US" sz="1900" dirty="0">
                <a:solidFill>
                  <a:srgbClr val="F4E883"/>
                </a:solidFill>
                <a:latin typeface="Prata" pitchFamily="34" charset="0"/>
                <a:ea typeface="Prata" pitchFamily="34" charset="-122"/>
                <a:cs typeface="Prata" pitchFamily="34" charset="-120"/>
              </a:rPr>
              <a:t>Error Handling</a:t>
            </a:r>
            <a:endParaRPr lang="en-US" sz="1900" dirty="0"/>
          </a:p>
        </p:txBody>
      </p:sp>
      <p:sp>
        <p:nvSpPr>
          <p:cNvPr id="5" name="Text 2"/>
          <p:cNvSpPr/>
          <p:nvPr/>
        </p:nvSpPr>
        <p:spPr>
          <a:xfrm>
            <a:off x="681157" y="6424493"/>
            <a:ext cx="4228028" cy="1557338"/>
          </a:xfrm>
          <a:prstGeom prst="rect">
            <a:avLst/>
          </a:prstGeom>
          <a:noFill/>
          <a:ln/>
        </p:spPr>
        <p:txBody>
          <a:bodyPr wrap="square" lIns="0" tIns="0" rIns="0" bIns="0" rtlCol="0" anchor="t"/>
          <a:lstStyle/>
          <a:p>
            <a:pPr algn="ctr" indent="0" marL="0">
              <a:lnSpc>
                <a:spcPts val="2450"/>
              </a:lnSpc>
              <a:buNone/>
            </a:pPr>
            <a:r>
              <a:rPr lang="en-US" sz="1500" dirty="0">
                <a:solidFill>
                  <a:srgbClr val="CFCBBF"/>
                </a:solidFill>
                <a:latin typeface="Raleway" pitchFamily="34" charset="0"/>
                <a:ea typeface="Raleway" pitchFamily="34" charset="-122"/>
                <a:cs typeface="Raleway" pitchFamily="34" charset="-120"/>
              </a:rPr>
              <a:t>The system is designed to handle various errors, such as invalid PIN attempts, negative transfer amounts, and insufficient funds. This ensures robust operation and protects against user mistakes.</a:t>
            </a:r>
            <a:endParaRPr lang="en-US" sz="1500" dirty="0"/>
          </a:p>
        </p:txBody>
      </p:sp>
      <p:pic>
        <p:nvPicPr>
          <p:cNvPr id="6" name="Image 1" descr="preencoded.png">    </p:cNvPr>
          <p:cNvPicPr>
            <a:picLocks noChangeAspect="1"/>
          </p:cNvPicPr>
          <p:nvPr/>
        </p:nvPicPr>
        <p:blipFill>
          <a:blip r:embed="rId2"/>
          <a:stretch>
            <a:fillRect/>
          </a:stretch>
        </p:blipFill>
        <p:spPr>
          <a:xfrm>
            <a:off x="5201126" y="1532573"/>
            <a:ext cx="4228028" cy="4228028"/>
          </a:xfrm>
          <a:prstGeom prst="rect">
            <a:avLst/>
          </a:prstGeom>
        </p:spPr>
      </p:pic>
      <p:sp>
        <p:nvSpPr>
          <p:cNvPr id="7" name="Shape 3"/>
          <p:cNvSpPr/>
          <p:nvPr/>
        </p:nvSpPr>
        <p:spPr>
          <a:xfrm>
            <a:off x="5323046" y="1654493"/>
            <a:ext cx="1207770" cy="152400"/>
          </a:xfrm>
          <a:prstGeom prst="roundRect">
            <a:avLst>
              <a:gd name="adj" fmla="val 36000"/>
            </a:avLst>
          </a:prstGeom>
          <a:solidFill>
            <a:srgbClr val="FED7D7"/>
          </a:solidFill>
          <a:ln/>
        </p:spPr>
      </p:sp>
      <p:sp>
        <p:nvSpPr>
          <p:cNvPr id="8" name="Text 4"/>
          <p:cNvSpPr/>
          <p:nvPr/>
        </p:nvSpPr>
        <p:spPr>
          <a:xfrm>
            <a:off x="5384006" y="1675805"/>
            <a:ext cx="1085850" cy="109657"/>
          </a:xfrm>
          <a:prstGeom prst="rect">
            <a:avLst/>
          </a:prstGeom>
          <a:noFill/>
          <a:ln/>
        </p:spPr>
        <p:txBody>
          <a:bodyPr wrap="none" lIns="0" tIns="0" rIns="0" bIns="0" rtlCol="0" anchor="t"/>
          <a:lstStyle/>
          <a:p>
            <a:pPr algn="ctr" indent="0" marL="0">
              <a:lnSpc>
                <a:spcPts val="850"/>
              </a:lnSpc>
              <a:buNone/>
            </a:pPr>
            <a:r>
              <a:rPr lang="en-US" sz="700" dirty="0">
                <a:solidFill>
                  <a:srgbClr val="822727"/>
                </a:solidFill>
                <a:latin typeface="Raleway Medium" pitchFamily="34" charset="0"/>
                <a:ea typeface="Raleway Medium" pitchFamily="34" charset="-122"/>
                <a:cs typeface="Raleway Medium" pitchFamily="34" charset="-120"/>
              </a:rPr>
              <a:t> Error uploading image.</a:t>
            </a:r>
            <a:endParaRPr lang="en-US" sz="700" dirty="0"/>
          </a:p>
        </p:txBody>
      </p:sp>
      <p:pic>
        <p:nvPicPr>
          <p:cNvPr id="9" name="Image 2" descr="preencoded.png">    </p:cNvPr>
          <p:cNvPicPr>
            <a:picLocks noChangeAspect="1"/>
          </p:cNvPicPr>
          <p:nvPr/>
        </p:nvPicPr>
        <p:blipFill>
          <a:blip r:embed="rId3"/>
          <a:stretch>
            <a:fillRect/>
          </a:stretch>
        </p:blipFill>
        <p:spPr>
          <a:xfrm>
            <a:off x="5201126" y="1532573"/>
            <a:ext cx="4228028" cy="4228028"/>
          </a:xfrm>
          <a:prstGeom prst="rect">
            <a:avLst/>
          </a:prstGeom>
        </p:spPr>
      </p:pic>
      <p:sp>
        <p:nvSpPr>
          <p:cNvPr id="10" name="Text 5"/>
          <p:cNvSpPr/>
          <p:nvPr/>
        </p:nvSpPr>
        <p:spPr>
          <a:xfrm>
            <a:off x="6098619" y="6003846"/>
            <a:ext cx="2432923" cy="303967"/>
          </a:xfrm>
          <a:prstGeom prst="rect">
            <a:avLst/>
          </a:prstGeom>
          <a:noFill/>
          <a:ln/>
        </p:spPr>
        <p:txBody>
          <a:bodyPr wrap="none" lIns="0" tIns="0" rIns="0" bIns="0" rtlCol="0" anchor="t"/>
          <a:lstStyle/>
          <a:p>
            <a:pPr algn="ctr" indent="0" marL="0">
              <a:lnSpc>
                <a:spcPts val="2350"/>
              </a:lnSpc>
              <a:buNone/>
            </a:pPr>
            <a:r>
              <a:rPr lang="en-US" sz="1900" dirty="0">
                <a:solidFill>
                  <a:srgbClr val="F4E883"/>
                </a:solidFill>
                <a:latin typeface="Prata" pitchFamily="34" charset="0"/>
                <a:ea typeface="Prata" pitchFamily="34" charset="-122"/>
                <a:cs typeface="Prata" pitchFamily="34" charset="-120"/>
              </a:rPr>
              <a:t>PIN Attempts</a:t>
            </a:r>
            <a:endParaRPr lang="en-US" sz="1900" dirty="0"/>
          </a:p>
        </p:txBody>
      </p:sp>
      <p:sp>
        <p:nvSpPr>
          <p:cNvPr id="11" name="Text 6"/>
          <p:cNvSpPr/>
          <p:nvPr/>
        </p:nvSpPr>
        <p:spPr>
          <a:xfrm>
            <a:off x="5201126" y="6424493"/>
            <a:ext cx="4228028" cy="1245870"/>
          </a:xfrm>
          <a:prstGeom prst="rect">
            <a:avLst/>
          </a:prstGeom>
          <a:noFill/>
          <a:ln/>
        </p:spPr>
        <p:txBody>
          <a:bodyPr wrap="square" lIns="0" tIns="0" rIns="0" bIns="0" rtlCol="0" anchor="t"/>
          <a:lstStyle/>
          <a:p>
            <a:pPr algn="ctr" indent="0" marL="0">
              <a:lnSpc>
                <a:spcPts val="2450"/>
              </a:lnSpc>
              <a:buNone/>
            </a:pPr>
            <a:r>
              <a:rPr lang="en-US" sz="1500" dirty="0">
                <a:solidFill>
                  <a:srgbClr val="CFCBBF"/>
                </a:solidFill>
                <a:latin typeface="Raleway" pitchFamily="34" charset="0"/>
                <a:ea typeface="Raleway" pitchFamily="34" charset="-122"/>
                <a:cs typeface="Raleway" pitchFamily="34" charset="-120"/>
              </a:rPr>
              <a:t>To prevent unauthorized access, the system limits PIN attempts to three. After three incorrect attempts, the account is locked for 24 hours, safeguarding the user's funds.</a:t>
            </a:r>
            <a:endParaRPr lang="en-US" sz="1500" dirty="0"/>
          </a:p>
        </p:txBody>
      </p:sp>
      <p:pic>
        <p:nvPicPr>
          <p:cNvPr id="12" name="Image 3" descr="preencoded.png">    </p:cNvPr>
          <p:cNvPicPr>
            <a:picLocks noChangeAspect="1"/>
          </p:cNvPicPr>
          <p:nvPr/>
        </p:nvPicPr>
        <p:blipFill>
          <a:blip r:embed="rId4"/>
          <a:stretch>
            <a:fillRect/>
          </a:stretch>
        </p:blipFill>
        <p:spPr>
          <a:xfrm>
            <a:off x="9721096" y="1532573"/>
            <a:ext cx="4228028" cy="4228028"/>
          </a:xfrm>
          <a:prstGeom prst="rect">
            <a:avLst/>
          </a:prstGeom>
        </p:spPr>
      </p:pic>
      <p:sp>
        <p:nvSpPr>
          <p:cNvPr id="13" name="Text 7"/>
          <p:cNvSpPr/>
          <p:nvPr/>
        </p:nvSpPr>
        <p:spPr>
          <a:xfrm>
            <a:off x="10618589" y="6003846"/>
            <a:ext cx="2432923" cy="303967"/>
          </a:xfrm>
          <a:prstGeom prst="rect">
            <a:avLst/>
          </a:prstGeom>
          <a:noFill/>
          <a:ln/>
        </p:spPr>
        <p:txBody>
          <a:bodyPr wrap="none" lIns="0" tIns="0" rIns="0" bIns="0" rtlCol="0" anchor="t"/>
          <a:lstStyle/>
          <a:p>
            <a:pPr algn="ctr" indent="0" marL="0">
              <a:lnSpc>
                <a:spcPts val="2350"/>
              </a:lnSpc>
              <a:buNone/>
            </a:pPr>
            <a:r>
              <a:rPr lang="en-US" sz="1900" dirty="0">
                <a:solidFill>
                  <a:srgbClr val="F4E883"/>
                </a:solidFill>
                <a:latin typeface="Prata" pitchFamily="34" charset="0"/>
                <a:ea typeface="Prata" pitchFamily="34" charset="-122"/>
                <a:cs typeface="Prata" pitchFamily="34" charset="-120"/>
              </a:rPr>
              <a:t>Negative Amounts</a:t>
            </a:r>
            <a:endParaRPr lang="en-US" sz="1900" dirty="0"/>
          </a:p>
        </p:txBody>
      </p:sp>
      <p:sp>
        <p:nvSpPr>
          <p:cNvPr id="14" name="Text 8"/>
          <p:cNvSpPr/>
          <p:nvPr/>
        </p:nvSpPr>
        <p:spPr>
          <a:xfrm>
            <a:off x="9721096" y="6424493"/>
            <a:ext cx="4228028" cy="1245870"/>
          </a:xfrm>
          <a:prstGeom prst="rect">
            <a:avLst/>
          </a:prstGeom>
          <a:noFill/>
          <a:ln/>
        </p:spPr>
        <p:txBody>
          <a:bodyPr wrap="square" lIns="0" tIns="0" rIns="0" bIns="0" rtlCol="0" anchor="t"/>
          <a:lstStyle/>
          <a:p>
            <a:pPr algn="ctr" indent="0" marL="0">
              <a:lnSpc>
                <a:spcPts val="2450"/>
              </a:lnSpc>
              <a:buNone/>
            </a:pPr>
            <a:r>
              <a:rPr lang="en-US" sz="1500" dirty="0">
                <a:solidFill>
                  <a:srgbClr val="CFCBBF"/>
                </a:solidFill>
                <a:latin typeface="Raleway" pitchFamily="34" charset="0"/>
                <a:ea typeface="Raleway" pitchFamily="34" charset="-122"/>
                <a:cs typeface="Raleway" pitchFamily="34" charset="-120"/>
              </a:rPr>
              <a:t>The system prevents negative amounts in any transaction. This ensures accuracy and consistency in managing account balances and preventing unexpected deductions.</a:t>
            </a: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656034"/>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Outputs:</a:t>
            </a:r>
            <a:endParaRPr lang="en-US" sz="4450" dirty="0"/>
          </a:p>
        </p:txBody>
      </p:sp>
      <p:pic>
        <p:nvPicPr>
          <p:cNvPr id="3" name="Image 0" descr="preencoded.png">    </p:cNvPr>
          <p:cNvPicPr>
            <a:picLocks noChangeAspect="1"/>
          </p:cNvPicPr>
          <p:nvPr/>
        </p:nvPicPr>
        <p:blipFill>
          <a:blip r:embed="rId1"/>
          <a:stretch>
            <a:fillRect/>
          </a:stretch>
        </p:blipFill>
        <p:spPr>
          <a:xfrm>
            <a:off x="793790" y="1818442"/>
            <a:ext cx="4120753" cy="4120753"/>
          </a:xfrm>
          <a:prstGeom prst="rect">
            <a:avLst/>
          </a:prstGeom>
        </p:spPr>
      </p:pic>
      <p:sp>
        <p:nvSpPr>
          <p:cNvPr id="4" name="Text 1"/>
          <p:cNvSpPr/>
          <p:nvPr/>
        </p:nvSpPr>
        <p:spPr>
          <a:xfrm>
            <a:off x="1153001" y="6222683"/>
            <a:ext cx="3402330" cy="425291"/>
          </a:xfrm>
          <a:prstGeom prst="rect">
            <a:avLst/>
          </a:prstGeom>
          <a:noFill/>
          <a:ln/>
        </p:spPr>
        <p:txBody>
          <a:bodyPr wrap="none" lIns="0" tIns="0" rIns="0" bIns="0" rtlCol="0" anchor="t"/>
          <a:lstStyle/>
          <a:p>
            <a:pPr algn="ctr" indent="0" marL="0">
              <a:lnSpc>
                <a:spcPts val="3300"/>
              </a:lnSpc>
              <a:buNone/>
            </a:pPr>
            <a:r>
              <a:rPr lang="en-US" sz="2650" dirty="0">
                <a:solidFill>
                  <a:srgbClr val="CFCBBF"/>
                </a:solidFill>
                <a:latin typeface="Prata" pitchFamily="34" charset="0"/>
                <a:ea typeface="Prata" pitchFamily="34" charset="-122"/>
                <a:cs typeface="Prata" pitchFamily="34" charset="-120"/>
              </a:rPr>
              <a:t>CREDIT</a:t>
            </a:r>
            <a:endParaRPr lang="en-US" sz="2650" dirty="0"/>
          </a:p>
        </p:txBody>
      </p:sp>
      <p:sp>
        <p:nvSpPr>
          <p:cNvPr id="5" name="Text 2"/>
          <p:cNvSpPr/>
          <p:nvPr/>
        </p:nvSpPr>
        <p:spPr>
          <a:xfrm>
            <a:off x="793790" y="6784062"/>
            <a:ext cx="4120753"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6" name="Text 3"/>
          <p:cNvSpPr/>
          <p:nvPr/>
        </p:nvSpPr>
        <p:spPr>
          <a:xfrm>
            <a:off x="793790" y="7283053"/>
            <a:ext cx="4120753" cy="290274"/>
          </a:xfrm>
          <a:prstGeom prst="rect">
            <a:avLst/>
          </a:prstGeom>
          <a:noFill/>
          <a:ln/>
        </p:spPr>
        <p:txBody>
          <a:bodyPr wrap="none" lIns="0" tIns="0" rIns="0" bIns="0" rtlCol="0" anchor="t"/>
          <a:lstStyle/>
          <a:p>
            <a:pPr algn="ctr" indent="0" marL="0">
              <a:lnSpc>
                <a:spcPts val="2250"/>
              </a:lnSpc>
              <a:buNone/>
            </a:pPr>
            <a:endParaRPr lang="en-US" sz="1400" dirty="0"/>
          </a:p>
        </p:txBody>
      </p:sp>
      <p:pic>
        <p:nvPicPr>
          <p:cNvPr id="7" name="Image 1" descr="preencoded.png">    </p:cNvPr>
          <p:cNvPicPr>
            <a:picLocks noChangeAspect="1"/>
          </p:cNvPicPr>
          <p:nvPr/>
        </p:nvPicPr>
        <p:blipFill>
          <a:blip r:embed="rId2"/>
          <a:stretch>
            <a:fillRect/>
          </a:stretch>
        </p:blipFill>
        <p:spPr>
          <a:xfrm>
            <a:off x="5254704" y="1818442"/>
            <a:ext cx="4120872" cy="4120872"/>
          </a:xfrm>
          <a:prstGeom prst="rect">
            <a:avLst/>
          </a:prstGeom>
        </p:spPr>
      </p:pic>
      <p:sp>
        <p:nvSpPr>
          <p:cNvPr id="8" name="Text 4"/>
          <p:cNvSpPr/>
          <p:nvPr/>
        </p:nvSpPr>
        <p:spPr>
          <a:xfrm>
            <a:off x="5613916" y="6222802"/>
            <a:ext cx="3402330" cy="425291"/>
          </a:xfrm>
          <a:prstGeom prst="rect">
            <a:avLst/>
          </a:prstGeom>
          <a:noFill/>
          <a:ln/>
        </p:spPr>
        <p:txBody>
          <a:bodyPr wrap="none" lIns="0" tIns="0" rIns="0" bIns="0" rtlCol="0" anchor="t"/>
          <a:lstStyle/>
          <a:p>
            <a:pPr algn="ctr" indent="0" marL="0">
              <a:lnSpc>
                <a:spcPts val="3300"/>
              </a:lnSpc>
              <a:buNone/>
            </a:pPr>
            <a:r>
              <a:rPr lang="en-US" sz="2650" dirty="0">
                <a:solidFill>
                  <a:srgbClr val="CFCBBF"/>
                </a:solidFill>
                <a:latin typeface="Prata" pitchFamily="34" charset="0"/>
                <a:ea typeface="Prata" pitchFamily="34" charset="-122"/>
                <a:cs typeface="Prata" pitchFamily="34" charset="-120"/>
              </a:rPr>
              <a:t>DEBIT</a:t>
            </a:r>
            <a:endParaRPr lang="en-US" sz="2650" dirty="0"/>
          </a:p>
        </p:txBody>
      </p:sp>
      <p:sp>
        <p:nvSpPr>
          <p:cNvPr id="9" name="Text 5"/>
          <p:cNvSpPr/>
          <p:nvPr/>
        </p:nvSpPr>
        <p:spPr>
          <a:xfrm>
            <a:off x="5254704" y="6784181"/>
            <a:ext cx="4120872"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10" name="Text 6"/>
          <p:cNvSpPr/>
          <p:nvPr/>
        </p:nvSpPr>
        <p:spPr>
          <a:xfrm>
            <a:off x="5254704" y="7283172"/>
            <a:ext cx="4120872" cy="290274"/>
          </a:xfrm>
          <a:prstGeom prst="rect">
            <a:avLst/>
          </a:prstGeom>
          <a:noFill/>
          <a:ln/>
        </p:spPr>
        <p:txBody>
          <a:bodyPr wrap="none" lIns="0" tIns="0" rIns="0" bIns="0" rtlCol="0" anchor="t"/>
          <a:lstStyle/>
          <a:p>
            <a:pPr algn="ctr" indent="0" marL="0">
              <a:lnSpc>
                <a:spcPts val="2250"/>
              </a:lnSpc>
              <a:buNone/>
            </a:pPr>
            <a:endParaRPr lang="en-US" sz="1400" dirty="0"/>
          </a:p>
        </p:txBody>
      </p:sp>
      <p:pic>
        <p:nvPicPr>
          <p:cNvPr id="11" name="Image 2" descr="preencoded.png">    </p:cNvPr>
          <p:cNvPicPr>
            <a:picLocks noChangeAspect="1"/>
          </p:cNvPicPr>
          <p:nvPr/>
        </p:nvPicPr>
        <p:blipFill>
          <a:blip r:embed="rId3"/>
          <a:stretch>
            <a:fillRect/>
          </a:stretch>
        </p:blipFill>
        <p:spPr>
          <a:xfrm>
            <a:off x="9715738" y="1818442"/>
            <a:ext cx="4120753" cy="4120753"/>
          </a:xfrm>
          <a:prstGeom prst="rect">
            <a:avLst/>
          </a:prstGeom>
        </p:spPr>
      </p:pic>
      <p:sp>
        <p:nvSpPr>
          <p:cNvPr id="12" name="Text 7"/>
          <p:cNvSpPr/>
          <p:nvPr/>
        </p:nvSpPr>
        <p:spPr>
          <a:xfrm>
            <a:off x="10074950" y="6222683"/>
            <a:ext cx="3402330" cy="425291"/>
          </a:xfrm>
          <a:prstGeom prst="rect">
            <a:avLst/>
          </a:prstGeom>
          <a:noFill/>
          <a:ln/>
        </p:spPr>
        <p:txBody>
          <a:bodyPr wrap="none" lIns="0" tIns="0" rIns="0" bIns="0" rtlCol="0" anchor="t"/>
          <a:lstStyle/>
          <a:p>
            <a:pPr algn="ctr" indent="0" marL="0">
              <a:lnSpc>
                <a:spcPts val="3300"/>
              </a:lnSpc>
              <a:buNone/>
            </a:pPr>
            <a:r>
              <a:rPr lang="en-US" sz="2650" dirty="0">
                <a:solidFill>
                  <a:srgbClr val="CFCBBF"/>
                </a:solidFill>
                <a:latin typeface="Prata" pitchFamily="34" charset="0"/>
                <a:ea typeface="Prata" pitchFamily="34" charset="-122"/>
                <a:cs typeface="Prata" pitchFamily="34" charset="-120"/>
              </a:rPr>
              <a:t>TRANSFER</a:t>
            </a:r>
            <a:endParaRPr lang="en-US" sz="2650" dirty="0"/>
          </a:p>
        </p:txBody>
      </p:sp>
      <p:sp>
        <p:nvSpPr>
          <p:cNvPr id="13" name="Text 8"/>
          <p:cNvSpPr/>
          <p:nvPr/>
        </p:nvSpPr>
        <p:spPr>
          <a:xfrm>
            <a:off x="9715738" y="6784062"/>
            <a:ext cx="4120753" cy="362903"/>
          </a:xfrm>
          <a:prstGeom prst="rect">
            <a:avLst/>
          </a:prstGeom>
          <a:noFill/>
          <a:ln/>
        </p:spPr>
        <p:txBody>
          <a:bodyPr wrap="none" lIns="0" tIns="0" rIns="0" bIns="0" rtlCol="0" anchor="t"/>
          <a:lstStyle/>
          <a:p>
            <a:pPr algn="ctr" indent="0" marL="0">
              <a:lnSpc>
                <a:spcPts val="2850"/>
              </a:lnSpc>
              <a:buNone/>
            </a:pPr>
            <a:endParaRPr lang="en-US" sz="1750" dirty="0"/>
          </a:p>
        </p:txBody>
      </p:sp>
      <p:sp>
        <p:nvSpPr>
          <p:cNvPr id="14" name="Text 9"/>
          <p:cNvSpPr/>
          <p:nvPr/>
        </p:nvSpPr>
        <p:spPr>
          <a:xfrm>
            <a:off x="9715738" y="7283053"/>
            <a:ext cx="4120753" cy="290274"/>
          </a:xfrm>
          <a:prstGeom prst="rect">
            <a:avLst/>
          </a:prstGeom>
          <a:noFill/>
          <a:ln/>
        </p:spPr>
        <p:txBody>
          <a:bodyPr wrap="none" lIns="0" tIns="0" rIns="0" bIns="0" rtlCol="0" anchor="t"/>
          <a:lstStyle/>
          <a:p>
            <a:pPr algn="ctr" indent="0" marL="0">
              <a:lnSpc>
                <a:spcPts val="2250"/>
              </a:lnSpc>
              <a:buNone/>
            </a:pP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047155"/>
            <a:ext cx="5670590"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Conclusion:</a:t>
            </a:r>
            <a:endParaRPr lang="en-US" sz="4450" dirty="0"/>
          </a:p>
        </p:txBody>
      </p:sp>
      <p:sp>
        <p:nvSpPr>
          <p:cNvPr id="3" name="Text 1"/>
          <p:cNvSpPr/>
          <p:nvPr/>
        </p:nvSpPr>
        <p:spPr>
          <a:xfrm>
            <a:off x="793790" y="2209562"/>
            <a:ext cx="13042821" cy="725805"/>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 This program simulates basic ATM functionalities such as crediting, withdrawing, and transferring funds between accounts. It provides user-friendly options for these operations and validates user input through PIN verification and transaction limits.</a:t>
            </a:r>
            <a:endParaRPr lang="en-US" sz="1750" dirty="0"/>
          </a:p>
        </p:txBody>
      </p:sp>
      <p:sp>
        <p:nvSpPr>
          <p:cNvPr id="4" name="Text 2"/>
          <p:cNvSpPr/>
          <p:nvPr/>
        </p:nvSpPr>
        <p:spPr>
          <a:xfrm>
            <a:off x="793790" y="3190518"/>
            <a:ext cx="13042821" cy="1088708"/>
          </a:xfrm>
          <a:prstGeom prst="rect">
            <a:avLst/>
          </a:prstGeom>
          <a:noFill/>
          <a:ln/>
        </p:spPr>
        <p:txBody>
          <a:bodyPr wrap="square" lIns="0" tIns="0" rIns="0" bIns="0" rtlCol="0" anchor="t"/>
          <a:lstStyle/>
          <a:p>
            <a:pPr indent="0" marL="0">
              <a:lnSpc>
                <a:spcPts val="2850"/>
              </a:lnSpc>
              <a:buNone/>
            </a:pPr>
            <a:r>
              <a:rPr lang="en-US" sz="1750" dirty="0">
                <a:solidFill>
                  <a:srgbClr val="CFCBBF"/>
                </a:solidFill>
                <a:latin typeface="Raleway" pitchFamily="34" charset="0"/>
                <a:ea typeface="Raleway" pitchFamily="34" charset="-122"/>
                <a:cs typeface="Raleway" pitchFamily="34" charset="-120"/>
              </a:rPr>
              <a:t>~This program serves as a simple demonstration of ATM functionalities, emphasizing logical operations, condition handling, and user interaction in C programming. For practical applications, enhancements like dynamic PIN management, secure data storage, and multi-account support would be necessary.</a:t>
            </a:r>
            <a:endParaRPr lang="en-US" sz="1750" dirty="0"/>
          </a:p>
        </p:txBody>
      </p:sp>
      <p:sp>
        <p:nvSpPr>
          <p:cNvPr id="5" name="Text 3"/>
          <p:cNvSpPr/>
          <p:nvPr/>
        </p:nvSpPr>
        <p:spPr>
          <a:xfrm>
            <a:off x="793790" y="4534376"/>
            <a:ext cx="130428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6" name="Text 4"/>
          <p:cNvSpPr/>
          <p:nvPr/>
        </p:nvSpPr>
        <p:spPr>
          <a:xfrm>
            <a:off x="793790" y="5152430"/>
            <a:ext cx="130428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7" name="Text 5"/>
          <p:cNvSpPr/>
          <p:nvPr/>
        </p:nvSpPr>
        <p:spPr>
          <a:xfrm>
            <a:off x="793790" y="5770483"/>
            <a:ext cx="13042821" cy="362903"/>
          </a:xfrm>
          <a:prstGeom prst="rect">
            <a:avLst/>
          </a:prstGeom>
          <a:noFill/>
          <a:ln/>
        </p:spPr>
        <p:txBody>
          <a:bodyPr wrap="none" lIns="0" tIns="0" rIns="0" bIns="0" rtlCol="0" anchor="t"/>
          <a:lstStyle/>
          <a:p>
            <a:pPr indent="0" marL="0">
              <a:lnSpc>
                <a:spcPts val="2850"/>
              </a:lnSpc>
              <a:buNone/>
            </a:pPr>
            <a:endParaRPr lang="en-US" sz="1750" dirty="0"/>
          </a:p>
        </p:txBody>
      </p:sp>
      <p:sp>
        <p:nvSpPr>
          <p:cNvPr id="8" name="Text 6"/>
          <p:cNvSpPr/>
          <p:nvPr/>
        </p:nvSpPr>
        <p:spPr>
          <a:xfrm>
            <a:off x="793790" y="6473547"/>
            <a:ext cx="8514874" cy="708779"/>
          </a:xfrm>
          <a:prstGeom prst="rect">
            <a:avLst/>
          </a:prstGeom>
          <a:noFill/>
          <a:ln/>
        </p:spPr>
        <p:txBody>
          <a:bodyPr wrap="none" lIns="0" tIns="0" rIns="0" bIns="0" rtlCol="0" anchor="t"/>
          <a:lstStyle/>
          <a:p>
            <a:pPr indent="0" marL="0">
              <a:lnSpc>
                <a:spcPts val="5550"/>
              </a:lnSpc>
              <a:buNone/>
            </a:pPr>
            <a:r>
              <a:rPr lang="en-US" sz="4450" dirty="0">
                <a:solidFill>
                  <a:srgbClr val="F2E782"/>
                </a:solidFill>
                <a:latin typeface="Prata" pitchFamily="34" charset="0"/>
                <a:ea typeface="Prata" pitchFamily="34" charset="-122"/>
                <a:cs typeface="Prata" pitchFamily="34" charset="-120"/>
              </a:rPr>
              <a:t>                                 THANK YOU !!</a:t>
            </a:r>
            <a:endParaRPr lang="en-US" sz="44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Slides>
  <Notes>8</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vt:i4>
      </vt:variant>
    </vt:vector>
  </HeadingPairs>
  <TitlesOfParts>
    <vt:vector size="11" baseType="lpstr">
      <vt:lpstr>Arial</vt:lpstr>
      <vt:lpstr>Calibri</vt:lpstr>
      <vt:lpstr>Office Theme</vt:lpstr>
      <vt:lpstr>Slide 1</vt:lpstr>
      <vt:lpstr>Slide 2</vt:lpstr>
      <vt:lpstr>Slide 3</vt:lpstr>
      <vt:lpstr>Slide 4</vt:lpstr>
      <vt:lpstr>Slide 5</vt:lpstr>
      <vt:lpstr>Slide 6</vt:lpstr>
      <vt:lpstr>Slide 7</vt:lpstr>
      <vt:lpstr>Slide 8</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2024-11-23T11:54:55Z</dcterms:created>
  <dcterms:modified xsi:type="dcterms:W3CDTF">2024-11-23T11:54:55Z</dcterms:modified>
</cp:coreProperties>
</file>